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303" r:id="rId5"/>
    <p:sldId id="296" r:id="rId6"/>
    <p:sldId id="305" r:id="rId7"/>
    <p:sldId id="306" r:id="rId8"/>
    <p:sldId id="307" r:id="rId9"/>
    <p:sldId id="308" r:id="rId10"/>
    <p:sldId id="297" r:id="rId11"/>
    <p:sldId id="286" r:id="rId12"/>
    <p:sldId id="261" r:id="rId13"/>
    <p:sldId id="263" r:id="rId14"/>
    <p:sldId id="265" r:id="rId15"/>
    <p:sldId id="262" r:id="rId16"/>
    <p:sldId id="278" r:id="rId17"/>
    <p:sldId id="267" r:id="rId18"/>
    <p:sldId id="279" r:id="rId19"/>
    <p:sldId id="280" r:id="rId20"/>
    <p:sldId id="298" r:id="rId21"/>
    <p:sldId id="299" r:id="rId22"/>
    <p:sldId id="300" r:id="rId23"/>
    <p:sldId id="301" r:id="rId24"/>
    <p:sldId id="302" r:id="rId25"/>
    <p:sldId id="304"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7887" autoAdjust="0"/>
  </p:normalViewPr>
  <p:slideViewPr>
    <p:cSldViewPr snapToGrid="0" showGuides="1">
      <p:cViewPr varScale="1">
        <p:scale>
          <a:sx n="72" d="100"/>
          <a:sy n="72" d="100"/>
        </p:scale>
        <p:origin x="1104"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auta\Downloads\Anupam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gauta\Downloads\Anupam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gauta\Downloads\Anupam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gauta\Downloads\Anupama.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esktop\Hero\Anupam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esktop\Hero\Anupam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auta\Downloads\Anupam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esktop\Hero\Anupam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Desktop\Hero\Anupam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HP\Desktop\Hero\Anupam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gauta\Downloads\Anupam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gauta\Downloads\Anupam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[Anupama.xlsx]1 B!PivotTable1</c:name>
    <c:fmtId val="18"/>
  </c:pivotSource>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sz="1400" dirty="0"/>
              <a:t>Distribution of users across different price tiers. </a:t>
            </a:r>
            <a:endParaRPr lang="en-IN" sz="1400" dirty="0"/>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IN"/>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'1 B'!$B$3:$B$4</c:f>
              <c:strCache>
                <c:ptCount val="1"/>
                <c:pt idx="0">
                  <c:v>Action</c:v>
                </c:pt>
              </c:strCache>
            </c:strRef>
          </c:tx>
          <c:spPr>
            <a:gradFill>
              <a:gsLst>
                <a:gs pos="100000">
                  <a:schemeClr val="accent1">
                    <a:alpha val="0"/>
                  </a:schemeClr>
                </a:gs>
                <a:gs pos="50000">
                  <a:schemeClr val="accent1"/>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'1 B'!$A$5:$A$8</c:f>
              <c:strCache>
                <c:ptCount val="3"/>
                <c:pt idx="0">
                  <c:v>7.99</c:v>
                </c:pt>
                <c:pt idx="1">
                  <c:v>11.99</c:v>
                </c:pt>
                <c:pt idx="2">
                  <c:v>15.99</c:v>
                </c:pt>
              </c:strCache>
            </c:strRef>
          </c:cat>
          <c:val>
            <c:numRef>
              <c:f>'1 B'!$B$5:$B$8</c:f>
              <c:numCache>
                <c:formatCode>General</c:formatCode>
                <c:ptCount val="3"/>
                <c:pt idx="0">
                  <c:v>53</c:v>
                </c:pt>
                <c:pt idx="1">
                  <c:v>46</c:v>
                </c:pt>
                <c:pt idx="2">
                  <c:v>51</c:v>
                </c:pt>
              </c:numCache>
            </c:numRef>
          </c:val>
          <c:extLst>
            <c:ext xmlns:c16="http://schemas.microsoft.com/office/drawing/2014/chart" uri="{C3380CC4-5D6E-409C-BE32-E72D297353CC}">
              <c16:uniqueId val="{00000000-D5C7-4206-AB96-9F790A88A78D}"/>
            </c:ext>
          </c:extLst>
        </c:ser>
        <c:ser>
          <c:idx val="1"/>
          <c:order val="1"/>
          <c:tx>
            <c:strRef>
              <c:f>'1 B'!$C$3:$C$4</c:f>
              <c:strCache>
                <c:ptCount val="1"/>
                <c:pt idx="0">
                  <c:v>Comedy</c:v>
                </c:pt>
              </c:strCache>
            </c:strRef>
          </c:tx>
          <c:spPr>
            <a:gradFill>
              <a:gsLst>
                <a:gs pos="100000">
                  <a:schemeClr val="accent2">
                    <a:alpha val="0"/>
                  </a:schemeClr>
                </a:gs>
                <a:gs pos="50000">
                  <a:schemeClr val="accent2"/>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'1 B'!$A$5:$A$8</c:f>
              <c:strCache>
                <c:ptCount val="3"/>
                <c:pt idx="0">
                  <c:v>7.99</c:v>
                </c:pt>
                <c:pt idx="1">
                  <c:v>11.99</c:v>
                </c:pt>
                <c:pt idx="2">
                  <c:v>15.99</c:v>
                </c:pt>
              </c:strCache>
            </c:strRef>
          </c:cat>
          <c:val>
            <c:numRef>
              <c:f>'1 B'!$C$5:$C$8</c:f>
              <c:numCache>
                <c:formatCode>General</c:formatCode>
                <c:ptCount val="3"/>
                <c:pt idx="0">
                  <c:v>41</c:v>
                </c:pt>
                <c:pt idx="1">
                  <c:v>51</c:v>
                </c:pt>
                <c:pt idx="2">
                  <c:v>54</c:v>
                </c:pt>
              </c:numCache>
            </c:numRef>
          </c:val>
          <c:extLst>
            <c:ext xmlns:c16="http://schemas.microsoft.com/office/drawing/2014/chart" uri="{C3380CC4-5D6E-409C-BE32-E72D297353CC}">
              <c16:uniqueId val="{00000001-D5C7-4206-AB96-9F790A88A78D}"/>
            </c:ext>
          </c:extLst>
        </c:ser>
        <c:ser>
          <c:idx val="2"/>
          <c:order val="2"/>
          <c:tx>
            <c:strRef>
              <c:f>'1 B'!$D$3:$D$4</c:f>
              <c:strCache>
                <c:ptCount val="1"/>
                <c:pt idx="0">
                  <c:v>Documentary</c:v>
                </c:pt>
              </c:strCache>
            </c:strRef>
          </c:tx>
          <c:spPr>
            <a:gradFill>
              <a:gsLst>
                <a:gs pos="100000">
                  <a:schemeClr val="accent3">
                    <a:alpha val="0"/>
                  </a:schemeClr>
                </a:gs>
                <a:gs pos="50000">
                  <a:schemeClr val="accent3"/>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'1 B'!$A$5:$A$8</c:f>
              <c:strCache>
                <c:ptCount val="3"/>
                <c:pt idx="0">
                  <c:v>7.99</c:v>
                </c:pt>
                <c:pt idx="1">
                  <c:v>11.99</c:v>
                </c:pt>
                <c:pt idx="2">
                  <c:v>15.99</c:v>
                </c:pt>
              </c:strCache>
            </c:strRef>
          </c:cat>
          <c:val>
            <c:numRef>
              <c:f>'1 B'!$D$5:$D$8</c:f>
              <c:numCache>
                <c:formatCode>General</c:formatCode>
                <c:ptCount val="3"/>
                <c:pt idx="0">
                  <c:v>41</c:v>
                </c:pt>
                <c:pt idx="1">
                  <c:v>46</c:v>
                </c:pt>
                <c:pt idx="2">
                  <c:v>43</c:v>
                </c:pt>
              </c:numCache>
            </c:numRef>
          </c:val>
          <c:extLst>
            <c:ext xmlns:c16="http://schemas.microsoft.com/office/drawing/2014/chart" uri="{C3380CC4-5D6E-409C-BE32-E72D297353CC}">
              <c16:uniqueId val="{00000002-D5C7-4206-AB96-9F790A88A78D}"/>
            </c:ext>
          </c:extLst>
        </c:ser>
        <c:ser>
          <c:idx val="3"/>
          <c:order val="3"/>
          <c:tx>
            <c:strRef>
              <c:f>'1 B'!$E$3:$E$4</c:f>
              <c:strCache>
                <c:ptCount val="1"/>
                <c:pt idx="0">
                  <c:v>Drama</c:v>
                </c:pt>
              </c:strCache>
            </c:strRef>
          </c:tx>
          <c:spPr>
            <a:gradFill>
              <a:gsLst>
                <a:gs pos="100000">
                  <a:schemeClr val="accent4">
                    <a:alpha val="0"/>
                  </a:schemeClr>
                </a:gs>
                <a:gs pos="50000">
                  <a:schemeClr val="accent4"/>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'1 B'!$A$5:$A$8</c:f>
              <c:strCache>
                <c:ptCount val="3"/>
                <c:pt idx="0">
                  <c:v>7.99</c:v>
                </c:pt>
                <c:pt idx="1">
                  <c:v>11.99</c:v>
                </c:pt>
                <c:pt idx="2">
                  <c:v>15.99</c:v>
                </c:pt>
              </c:strCache>
            </c:strRef>
          </c:cat>
          <c:val>
            <c:numRef>
              <c:f>'1 B'!$E$5:$E$8</c:f>
              <c:numCache>
                <c:formatCode>General</c:formatCode>
                <c:ptCount val="3"/>
                <c:pt idx="0">
                  <c:v>59</c:v>
                </c:pt>
                <c:pt idx="1">
                  <c:v>43</c:v>
                </c:pt>
                <c:pt idx="2">
                  <c:v>40</c:v>
                </c:pt>
              </c:numCache>
            </c:numRef>
          </c:val>
          <c:extLst>
            <c:ext xmlns:c16="http://schemas.microsoft.com/office/drawing/2014/chart" uri="{C3380CC4-5D6E-409C-BE32-E72D297353CC}">
              <c16:uniqueId val="{00000003-D5C7-4206-AB96-9F790A88A78D}"/>
            </c:ext>
          </c:extLst>
        </c:ser>
        <c:ser>
          <c:idx val="4"/>
          <c:order val="4"/>
          <c:tx>
            <c:strRef>
              <c:f>'1 B'!$F$3:$F$4</c:f>
              <c:strCache>
                <c:ptCount val="1"/>
                <c:pt idx="0">
                  <c:v>Horror</c:v>
                </c:pt>
              </c:strCache>
            </c:strRef>
          </c:tx>
          <c:spPr>
            <a:gradFill>
              <a:gsLst>
                <a:gs pos="100000">
                  <a:schemeClr val="accent5">
                    <a:alpha val="0"/>
                  </a:schemeClr>
                </a:gs>
                <a:gs pos="50000">
                  <a:schemeClr val="accent5"/>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'1 B'!$A$5:$A$8</c:f>
              <c:strCache>
                <c:ptCount val="3"/>
                <c:pt idx="0">
                  <c:v>7.99</c:v>
                </c:pt>
                <c:pt idx="1">
                  <c:v>11.99</c:v>
                </c:pt>
                <c:pt idx="2">
                  <c:v>15.99</c:v>
                </c:pt>
              </c:strCache>
            </c:strRef>
          </c:cat>
          <c:val>
            <c:numRef>
              <c:f>'1 B'!$F$5:$F$8</c:f>
              <c:numCache>
                <c:formatCode>General</c:formatCode>
                <c:ptCount val="3"/>
                <c:pt idx="0">
                  <c:v>53</c:v>
                </c:pt>
                <c:pt idx="1">
                  <c:v>56</c:v>
                </c:pt>
                <c:pt idx="2">
                  <c:v>48</c:v>
                </c:pt>
              </c:numCache>
            </c:numRef>
          </c:val>
          <c:extLst>
            <c:ext xmlns:c16="http://schemas.microsoft.com/office/drawing/2014/chart" uri="{C3380CC4-5D6E-409C-BE32-E72D297353CC}">
              <c16:uniqueId val="{00000004-D5C7-4206-AB96-9F790A88A78D}"/>
            </c:ext>
          </c:extLst>
        </c:ser>
        <c:ser>
          <c:idx val="5"/>
          <c:order val="5"/>
          <c:tx>
            <c:strRef>
              <c:f>'1 B'!$G$3:$G$4</c:f>
              <c:strCache>
                <c:ptCount val="1"/>
                <c:pt idx="0">
                  <c:v>Romance</c:v>
                </c:pt>
              </c:strCache>
            </c:strRef>
          </c:tx>
          <c:spPr>
            <a:gradFill>
              <a:gsLst>
                <a:gs pos="100000">
                  <a:schemeClr val="accent6">
                    <a:alpha val="0"/>
                  </a:schemeClr>
                </a:gs>
                <a:gs pos="50000">
                  <a:schemeClr val="accent6"/>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'1 B'!$A$5:$A$8</c:f>
              <c:strCache>
                <c:ptCount val="3"/>
                <c:pt idx="0">
                  <c:v>7.99</c:v>
                </c:pt>
                <c:pt idx="1">
                  <c:v>11.99</c:v>
                </c:pt>
                <c:pt idx="2">
                  <c:v>15.99</c:v>
                </c:pt>
              </c:strCache>
            </c:strRef>
          </c:cat>
          <c:val>
            <c:numRef>
              <c:f>'1 B'!$G$5:$G$8</c:f>
              <c:numCache>
                <c:formatCode>General</c:formatCode>
                <c:ptCount val="3"/>
                <c:pt idx="0">
                  <c:v>47</c:v>
                </c:pt>
                <c:pt idx="1">
                  <c:v>55</c:v>
                </c:pt>
                <c:pt idx="2">
                  <c:v>44</c:v>
                </c:pt>
              </c:numCache>
            </c:numRef>
          </c:val>
          <c:extLst>
            <c:ext xmlns:c16="http://schemas.microsoft.com/office/drawing/2014/chart" uri="{C3380CC4-5D6E-409C-BE32-E72D297353CC}">
              <c16:uniqueId val="{00000005-D5C7-4206-AB96-9F790A88A78D}"/>
            </c:ext>
          </c:extLst>
        </c:ser>
        <c:ser>
          <c:idx val="6"/>
          <c:order val="6"/>
          <c:tx>
            <c:strRef>
              <c:f>'1 B'!$H$3:$H$4</c:f>
              <c:strCache>
                <c:ptCount val="1"/>
                <c:pt idx="0">
                  <c:v>Sci-Fi</c:v>
                </c:pt>
              </c:strCache>
            </c:strRef>
          </c:tx>
          <c:spPr>
            <a:gradFill>
              <a:gsLst>
                <a:gs pos="100000">
                  <a:schemeClr val="accent1">
                    <a:lumMod val="60000"/>
                    <a:alpha val="0"/>
                  </a:schemeClr>
                </a:gs>
                <a:gs pos="50000">
                  <a:schemeClr val="accent1">
                    <a:lumMod val="60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'1 B'!$A$5:$A$8</c:f>
              <c:strCache>
                <c:ptCount val="3"/>
                <c:pt idx="0">
                  <c:v>7.99</c:v>
                </c:pt>
                <c:pt idx="1">
                  <c:v>11.99</c:v>
                </c:pt>
                <c:pt idx="2">
                  <c:v>15.99</c:v>
                </c:pt>
              </c:strCache>
            </c:strRef>
          </c:cat>
          <c:val>
            <c:numRef>
              <c:f>'1 B'!$H$5:$H$8</c:f>
              <c:numCache>
                <c:formatCode>General</c:formatCode>
                <c:ptCount val="3"/>
                <c:pt idx="0">
                  <c:v>29</c:v>
                </c:pt>
                <c:pt idx="1">
                  <c:v>48</c:v>
                </c:pt>
                <c:pt idx="2">
                  <c:v>52</c:v>
                </c:pt>
              </c:numCache>
            </c:numRef>
          </c:val>
          <c:extLst>
            <c:ext xmlns:c16="http://schemas.microsoft.com/office/drawing/2014/chart" uri="{C3380CC4-5D6E-409C-BE32-E72D297353CC}">
              <c16:uniqueId val="{00000006-D5C7-4206-AB96-9F790A88A78D}"/>
            </c:ext>
          </c:extLst>
        </c:ser>
        <c:dLbls>
          <c:showLegendKey val="0"/>
          <c:showVal val="1"/>
          <c:showCatName val="0"/>
          <c:showSerName val="0"/>
          <c:showPercent val="0"/>
          <c:showBubbleSize val="0"/>
        </c:dLbls>
        <c:gapWidth val="150"/>
        <c:gapDepth val="0"/>
        <c:shape val="box"/>
        <c:axId val="743537760"/>
        <c:axId val="743545680"/>
        <c:axId val="0"/>
      </c:bar3DChart>
      <c:catAx>
        <c:axId val="743537760"/>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b="1" dirty="0"/>
                  <a:t>Monthly Price</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3545680"/>
        <c:crosses val="autoZero"/>
        <c:auto val="1"/>
        <c:lblAlgn val="ctr"/>
        <c:lblOffset val="100"/>
        <c:noMultiLvlLbl val="0"/>
      </c:catAx>
      <c:valAx>
        <c:axId val="743545680"/>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IN" b="1" dirty="0"/>
                  <a:t>Favourite Genre</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35377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[Anupama.xlsx]5 A!PivotTable14</c:name>
    <c:fmtId val="4"/>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b="1" dirty="0"/>
              <a:t>Preferred payment methods by region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'5 A'!$B$3:$B$4</c:f>
              <c:strCache>
                <c:ptCount val="1"/>
                <c:pt idx="0">
                  <c:v>Credit Card</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'5 A'!$A$5:$A$12</c:f>
              <c:strCache>
                <c:ptCount val="7"/>
                <c:pt idx="0">
                  <c:v>Australia</c:v>
                </c:pt>
                <c:pt idx="1">
                  <c:v>Canada</c:v>
                </c:pt>
                <c:pt idx="2">
                  <c:v>France</c:v>
                </c:pt>
                <c:pt idx="3">
                  <c:v>Germany</c:v>
                </c:pt>
                <c:pt idx="4">
                  <c:v>India</c:v>
                </c:pt>
                <c:pt idx="5">
                  <c:v>UK</c:v>
                </c:pt>
                <c:pt idx="6">
                  <c:v>USA</c:v>
                </c:pt>
              </c:strCache>
            </c:strRef>
          </c:cat>
          <c:val>
            <c:numRef>
              <c:f>'5 A'!$B$5:$B$12</c:f>
              <c:numCache>
                <c:formatCode>General</c:formatCode>
                <c:ptCount val="7"/>
                <c:pt idx="0">
                  <c:v>22</c:v>
                </c:pt>
                <c:pt idx="1">
                  <c:v>34</c:v>
                </c:pt>
                <c:pt idx="2">
                  <c:v>39</c:v>
                </c:pt>
                <c:pt idx="3">
                  <c:v>31</c:v>
                </c:pt>
                <c:pt idx="4">
                  <c:v>25</c:v>
                </c:pt>
                <c:pt idx="5">
                  <c:v>33</c:v>
                </c:pt>
                <c:pt idx="6">
                  <c:v>44</c:v>
                </c:pt>
              </c:numCache>
            </c:numRef>
          </c:val>
          <c:extLst>
            <c:ext xmlns:c16="http://schemas.microsoft.com/office/drawing/2014/chart" uri="{C3380CC4-5D6E-409C-BE32-E72D297353CC}">
              <c16:uniqueId val="{00000000-328B-4A09-9363-95EE910FC321}"/>
            </c:ext>
          </c:extLst>
        </c:ser>
        <c:ser>
          <c:idx val="1"/>
          <c:order val="1"/>
          <c:tx>
            <c:strRef>
              <c:f>'5 A'!$C$3:$C$4</c:f>
              <c:strCache>
                <c:ptCount val="1"/>
                <c:pt idx="0">
                  <c:v>Cryptocurrency</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'5 A'!$A$5:$A$12</c:f>
              <c:strCache>
                <c:ptCount val="7"/>
                <c:pt idx="0">
                  <c:v>Australia</c:v>
                </c:pt>
                <c:pt idx="1">
                  <c:v>Canada</c:v>
                </c:pt>
                <c:pt idx="2">
                  <c:v>France</c:v>
                </c:pt>
                <c:pt idx="3">
                  <c:v>Germany</c:v>
                </c:pt>
                <c:pt idx="4">
                  <c:v>India</c:v>
                </c:pt>
                <c:pt idx="5">
                  <c:v>UK</c:v>
                </c:pt>
                <c:pt idx="6">
                  <c:v>USA</c:v>
                </c:pt>
              </c:strCache>
            </c:strRef>
          </c:cat>
          <c:val>
            <c:numRef>
              <c:f>'5 A'!$C$5:$C$12</c:f>
              <c:numCache>
                <c:formatCode>General</c:formatCode>
                <c:ptCount val="7"/>
                <c:pt idx="0">
                  <c:v>44</c:v>
                </c:pt>
                <c:pt idx="1">
                  <c:v>27</c:v>
                </c:pt>
                <c:pt idx="2">
                  <c:v>41</c:v>
                </c:pt>
                <c:pt idx="3">
                  <c:v>35</c:v>
                </c:pt>
                <c:pt idx="4">
                  <c:v>29</c:v>
                </c:pt>
                <c:pt idx="5">
                  <c:v>38</c:v>
                </c:pt>
                <c:pt idx="6">
                  <c:v>40</c:v>
                </c:pt>
              </c:numCache>
            </c:numRef>
          </c:val>
          <c:extLst>
            <c:ext xmlns:c16="http://schemas.microsoft.com/office/drawing/2014/chart" uri="{C3380CC4-5D6E-409C-BE32-E72D297353CC}">
              <c16:uniqueId val="{00000001-328B-4A09-9363-95EE910FC321}"/>
            </c:ext>
          </c:extLst>
        </c:ser>
        <c:ser>
          <c:idx val="2"/>
          <c:order val="2"/>
          <c:tx>
            <c:strRef>
              <c:f>'5 A'!$D$3:$D$4</c:f>
              <c:strCache>
                <c:ptCount val="1"/>
                <c:pt idx="0">
                  <c:v>Debit Card</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'5 A'!$A$5:$A$12</c:f>
              <c:strCache>
                <c:ptCount val="7"/>
                <c:pt idx="0">
                  <c:v>Australia</c:v>
                </c:pt>
                <c:pt idx="1">
                  <c:v>Canada</c:v>
                </c:pt>
                <c:pt idx="2">
                  <c:v>France</c:v>
                </c:pt>
                <c:pt idx="3">
                  <c:v>Germany</c:v>
                </c:pt>
                <c:pt idx="4">
                  <c:v>India</c:v>
                </c:pt>
                <c:pt idx="5">
                  <c:v>UK</c:v>
                </c:pt>
                <c:pt idx="6">
                  <c:v>USA</c:v>
                </c:pt>
              </c:strCache>
            </c:strRef>
          </c:cat>
          <c:val>
            <c:numRef>
              <c:f>'5 A'!$D$5:$D$12</c:f>
              <c:numCache>
                <c:formatCode>General</c:formatCode>
                <c:ptCount val="7"/>
                <c:pt idx="0">
                  <c:v>38</c:v>
                </c:pt>
                <c:pt idx="1">
                  <c:v>36</c:v>
                </c:pt>
                <c:pt idx="2">
                  <c:v>31</c:v>
                </c:pt>
                <c:pt idx="3">
                  <c:v>43</c:v>
                </c:pt>
                <c:pt idx="4">
                  <c:v>39</c:v>
                </c:pt>
                <c:pt idx="5">
                  <c:v>31</c:v>
                </c:pt>
                <c:pt idx="6">
                  <c:v>31</c:v>
                </c:pt>
              </c:numCache>
            </c:numRef>
          </c:val>
          <c:extLst>
            <c:ext xmlns:c16="http://schemas.microsoft.com/office/drawing/2014/chart" uri="{C3380CC4-5D6E-409C-BE32-E72D297353CC}">
              <c16:uniqueId val="{00000002-328B-4A09-9363-95EE910FC321}"/>
            </c:ext>
          </c:extLst>
        </c:ser>
        <c:ser>
          <c:idx val="3"/>
          <c:order val="3"/>
          <c:tx>
            <c:strRef>
              <c:f>'5 A'!$E$3:$E$4</c:f>
              <c:strCache>
                <c:ptCount val="1"/>
                <c:pt idx="0">
                  <c:v>PayPal</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'5 A'!$A$5:$A$12</c:f>
              <c:strCache>
                <c:ptCount val="7"/>
                <c:pt idx="0">
                  <c:v>Australia</c:v>
                </c:pt>
                <c:pt idx="1">
                  <c:v>Canada</c:v>
                </c:pt>
                <c:pt idx="2">
                  <c:v>France</c:v>
                </c:pt>
                <c:pt idx="3">
                  <c:v>Germany</c:v>
                </c:pt>
                <c:pt idx="4">
                  <c:v>India</c:v>
                </c:pt>
                <c:pt idx="5">
                  <c:v>UK</c:v>
                </c:pt>
                <c:pt idx="6">
                  <c:v>USA</c:v>
                </c:pt>
              </c:strCache>
            </c:strRef>
          </c:cat>
          <c:val>
            <c:numRef>
              <c:f>'5 A'!$E$5:$E$12</c:f>
              <c:numCache>
                <c:formatCode>General</c:formatCode>
                <c:ptCount val="7"/>
                <c:pt idx="0">
                  <c:v>36</c:v>
                </c:pt>
                <c:pt idx="1">
                  <c:v>42</c:v>
                </c:pt>
                <c:pt idx="2">
                  <c:v>40</c:v>
                </c:pt>
                <c:pt idx="3">
                  <c:v>37</c:v>
                </c:pt>
                <c:pt idx="4">
                  <c:v>23</c:v>
                </c:pt>
                <c:pt idx="5">
                  <c:v>48</c:v>
                </c:pt>
                <c:pt idx="6">
                  <c:v>43</c:v>
                </c:pt>
              </c:numCache>
            </c:numRef>
          </c:val>
          <c:extLst>
            <c:ext xmlns:c16="http://schemas.microsoft.com/office/drawing/2014/chart" uri="{C3380CC4-5D6E-409C-BE32-E72D297353CC}">
              <c16:uniqueId val="{00000003-328B-4A09-9363-95EE910FC321}"/>
            </c:ext>
          </c:extLst>
        </c:ser>
        <c:dLbls>
          <c:showLegendKey val="0"/>
          <c:showVal val="1"/>
          <c:showCatName val="0"/>
          <c:showSerName val="0"/>
          <c:showPercent val="0"/>
          <c:showBubbleSize val="0"/>
        </c:dLbls>
        <c:gapWidth val="150"/>
        <c:shape val="box"/>
        <c:axId val="1687301680"/>
        <c:axId val="1687294960"/>
        <c:axId val="0"/>
      </c:bar3DChart>
      <c:catAx>
        <c:axId val="1687301680"/>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Country</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7294960"/>
        <c:crosses val="autoZero"/>
        <c:auto val="1"/>
        <c:lblAlgn val="ctr"/>
        <c:lblOffset val="100"/>
        <c:noMultiLvlLbl val="0"/>
      </c:catAx>
      <c:valAx>
        <c:axId val="1687294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Payment method</a:t>
                </a:r>
              </a:p>
            </c:rich>
          </c:tx>
          <c:layout>
            <c:manualLayout>
              <c:xMode val="edge"/>
              <c:yMode val="edge"/>
              <c:x val="3.5128143504035432E-2"/>
              <c:y val="0.2507764864337386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73016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[Anupama.xlsx]5 B!PivotTable15</c:name>
    <c:fmtId val="5"/>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a:t>Subscription trends by country</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'5 B'!$B$3</c:f>
              <c:strCache>
                <c:ptCount val="1"/>
                <c:pt idx="0">
                  <c:v>Total</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'5 B'!$A$4:$A$11</c:f>
              <c:strCache>
                <c:ptCount val="7"/>
                <c:pt idx="0">
                  <c:v>Australia</c:v>
                </c:pt>
                <c:pt idx="1">
                  <c:v>Canada</c:v>
                </c:pt>
                <c:pt idx="2">
                  <c:v>France</c:v>
                </c:pt>
                <c:pt idx="3">
                  <c:v>Germany</c:v>
                </c:pt>
                <c:pt idx="4">
                  <c:v>India</c:v>
                </c:pt>
                <c:pt idx="5">
                  <c:v>UK</c:v>
                </c:pt>
                <c:pt idx="6">
                  <c:v>USA</c:v>
                </c:pt>
              </c:strCache>
            </c:strRef>
          </c:cat>
          <c:val>
            <c:numRef>
              <c:f>'5 B'!$B$4:$B$11</c:f>
              <c:numCache>
                <c:formatCode>General</c:formatCode>
                <c:ptCount val="7"/>
                <c:pt idx="0">
                  <c:v>1726.600000000001</c:v>
                </c:pt>
                <c:pt idx="1">
                  <c:v>1678.610000000001</c:v>
                </c:pt>
                <c:pt idx="2">
                  <c:v>1782.4900000000011</c:v>
                </c:pt>
                <c:pt idx="3">
                  <c:v>1738.5400000000011</c:v>
                </c:pt>
                <c:pt idx="4">
                  <c:v>1402.8400000000008</c:v>
                </c:pt>
                <c:pt idx="5">
                  <c:v>1806.5000000000011</c:v>
                </c:pt>
                <c:pt idx="6">
                  <c:v>1890.4200000000012</c:v>
                </c:pt>
              </c:numCache>
            </c:numRef>
          </c:val>
          <c:extLst>
            <c:ext xmlns:c16="http://schemas.microsoft.com/office/drawing/2014/chart" uri="{C3380CC4-5D6E-409C-BE32-E72D297353CC}">
              <c16:uniqueId val="{00000000-86E5-47B7-A6B0-11E27BFA8A09}"/>
            </c:ext>
          </c:extLst>
        </c:ser>
        <c:dLbls>
          <c:showLegendKey val="0"/>
          <c:showVal val="1"/>
          <c:showCatName val="0"/>
          <c:showSerName val="0"/>
          <c:showPercent val="0"/>
          <c:showBubbleSize val="0"/>
        </c:dLbls>
        <c:gapWidth val="65"/>
        <c:shape val="box"/>
        <c:axId val="1705985088"/>
        <c:axId val="1706008608"/>
        <c:axId val="0"/>
      </c:bar3DChart>
      <c:catAx>
        <c:axId val="1705985088"/>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dirty="0"/>
                  <a:t>Country </a:t>
                </a:r>
              </a:p>
            </c:rich>
          </c:tx>
          <c:layout>
            <c:manualLayout>
              <c:xMode val="edge"/>
              <c:yMode val="edge"/>
              <c:x val="0.46057268965296061"/>
              <c:y val="0.87609579047642017"/>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706008608"/>
        <c:crosses val="autoZero"/>
        <c:auto val="1"/>
        <c:lblAlgn val="ctr"/>
        <c:lblOffset val="100"/>
        <c:noMultiLvlLbl val="0"/>
      </c:catAx>
      <c:valAx>
        <c:axId val="170600860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Monthly price  ( subscription)</a:t>
                </a:r>
              </a:p>
            </c:rich>
          </c:tx>
          <c:layout>
            <c:manualLayout>
              <c:xMode val="edge"/>
              <c:yMode val="edge"/>
              <c:x val="1.9605164650029115E-2"/>
              <c:y val="0.13413078342236318"/>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705985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[Anupama.xlsx]Sheet16!PivotTable16</c:name>
    <c:fmtId val="5"/>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Language preferences and their correlation with engagement.</a:t>
            </a:r>
            <a:endParaRPr lang="en-IN"/>
          </a:p>
          <a:p>
            <a:pPr>
              <a:defRPr/>
            </a:pPr>
            <a:endParaRPr lang="en-IN"/>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IN"/>
        </a:p>
      </c:txPr>
    </c:title>
    <c:autoTitleDeleted val="0"/>
    <c:pivotFmts>
      <c:pivotFmt>
        <c:idx val="0"/>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Sheet16!$B$3</c:f>
              <c:strCache>
                <c:ptCount val="1"/>
                <c:pt idx="0">
                  <c:v>Total</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Sheet16!$A$4:$A$10</c:f>
              <c:strCache>
                <c:ptCount val="6"/>
                <c:pt idx="0">
                  <c:v>English</c:v>
                </c:pt>
                <c:pt idx="1">
                  <c:v>French</c:v>
                </c:pt>
                <c:pt idx="2">
                  <c:v>German</c:v>
                </c:pt>
                <c:pt idx="3">
                  <c:v>Hindi</c:v>
                </c:pt>
                <c:pt idx="4">
                  <c:v>Mandarin</c:v>
                </c:pt>
                <c:pt idx="5">
                  <c:v>Spanish</c:v>
                </c:pt>
              </c:strCache>
            </c:strRef>
          </c:cat>
          <c:val>
            <c:numRef>
              <c:f>Sheet16!$B$4:$B$10</c:f>
              <c:numCache>
                <c:formatCode>General</c:formatCode>
                <c:ptCount val="6"/>
                <c:pt idx="0">
                  <c:v>41728</c:v>
                </c:pt>
                <c:pt idx="1">
                  <c:v>46762</c:v>
                </c:pt>
                <c:pt idx="2">
                  <c:v>40881</c:v>
                </c:pt>
                <c:pt idx="3">
                  <c:v>41044</c:v>
                </c:pt>
                <c:pt idx="4">
                  <c:v>43557</c:v>
                </c:pt>
                <c:pt idx="5">
                  <c:v>40544</c:v>
                </c:pt>
              </c:numCache>
            </c:numRef>
          </c:val>
          <c:extLst>
            <c:ext xmlns:c16="http://schemas.microsoft.com/office/drawing/2014/chart" uri="{C3380CC4-5D6E-409C-BE32-E72D297353CC}">
              <c16:uniqueId val="{00000000-B2FE-4030-BB5A-C4065BB376BD}"/>
            </c:ext>
          </c:extLst>
        </c:ser>
        <c:dLbls>
          <c:showLegendKey val="0"/>
          <c:showVal val="1"/>
          <c:showCatName val="0"/>
          <c:showSerName val="0"/>
          <c:showPercent val="0"/>
          <c:showBubbleSize val="0"/>
        </c:dLbls>
        <c:gapWidth val="65"/>
        <c:shape val="box"/>
        <c:axId val="1705997568"/>
        <c:axId val="1705997088"/>
        <c:axId val="0"/>
      </c:bar3DChart>
      <c:catAx>
        <c:axId val="1705997568"/>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Country Name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705997088"/>
        <c:crosses val="autoZero"/>
        <c:auto val="1"/>
        <c:lblAlgn val="ctr"/>
        <c:lblOffset val="100"/>
        <c:noMultiLvlLbl val="0"/>
      </c:catAx>
      <c:valAx>
        <c:axId val="170599708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Watched hours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705997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[Anupama.xlsx]2 A!PivotTable2</c:name>
    <c:fmtId val="24"/>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Average watch hours per user.</a:t>
            </a:r>
          </a:p>
        </c:rich>
      </c:tx>
      <c:layout>
        <c:manualLayout>
          <c:xMode val="edge"/>
          <c:yMode val="edge"/>
          <c:x val="0.20995626738805101"/>
          <c:y val="3.6351622934596046E-3"/>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773595530149595E-2"/>
          <c:y val="0.15782407407407409"/>
          <c:w val="0.89010753417560506"/>
          <c:h val="0.51474256183267386"/>
        </c:manualLayout>
      </c:layout>
      <c:bar3DChart>
        <c:barDir val="col"/>
        <c:grouping val="clustered"/>
        <c:varyColors val="0"/>
        <c:ser>
          <c:idx val="0"/>
          <c:order val="0"/>
          <c:tx>
            <c:strRef>
              <c:f>'2 A'!$B$3</c:f>
              <c:strCache>
                <c:ptCount val="1"/>
                <c:pt idx="0">
                  <c:v>Total</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'2 A'!$A$4:$A$344</c:f>
              <c:strCache>
                <c:ptCount val="340"/>
                <c:pt idx="0">
                  <c:v>April</c:v>
                </c:pt>
                <c:pt idx="1">
                  <c:v>Aaron</c:v>
                </c:pt>
                <c:pt idx="2">
                  <c:v>Abigail</c:v>
                </c:pt>
                <c:pt idx="3">
                  <c:v>Adam</c:v>
                </c:pt>
                <c:pt idx="4">
                  <c:v>Alexander</c:v>
                </c:pt>
                <c:pt idx="5">
                  <c:v>Alexandra</c:v>
                </c:pt>
                <c:pt idx="6">
                  <c:v>Alexandria</c:v>
                </c:pt>
                <c:pt idx="7">
                  <c:v>Alicia</c:v>
                </c:pt>
                <c:pt idx="8">
                  <c:v>Alison</c:v>
                </c:pt>
                <c:pt idx="9">
                  <c:v>Allen</c:v>
                </c:pt>
                <c:pt idx="10">
                  <c:v>Allison</c:v>
                </c:pt>
                <c:pt idx="11">
                  <c:v>Alvin</c:v>
                </c:pt>
                <c:pt idx="12">
                  <c:v>Alyssa</c:v>
                </c:pt>
                <c:pt idx="13">
                  <c:v>Amanda</c:v>
                </c:pt>
                <c:pt idx="14">
                  <c:v>Amber</c:v>
                </c:pt>
                <c:pt idx="15">
                  <c:v>Amy</c:v>
                </c:pt>
                <c:pt idx="16">
                  <c:v>Andre</c:v>
                </c:pt>
                <c:pt idx="17">
                  <c:v>Andrea</c:v>
                </c:pt>
                <c:pt idx="18">
                  <c:v>Andrew</c:v>
                </c:pt>
                <c:pt idx="19">
                  <c:v>Angel</c:v>
                </c:pt>
                <c:pt idx="20">
                  <c:v>Angela</c:v>
                </c:pt>
                <c:pt idx="21">
                  <c:v>Angelica</c:v>
                </c:pt>
                <c:pt idx="22">
                  <c:v>Anita</c:v>
                </c:pt>
                <c:pt idx="23">
                  <c:v>Ann</c:v>
                </c:pt>
                <c:pt idx="24">
                  <c:v>Anna</c:v>
                </c:pt>
                <c:pt idx="25">
                  <c:v>Anne</c:v>
                </c:pt>
                <c:pt idx="26">
                  <c:v>Anthony</c:v>
                </c:pt>
                <c:pt idx="27">
                  <c:v>Antonio</c:v>
                </c:pt>
                <c:pt idx="28">
                  <c:v>Ariel</c:v>
                </c:pt>
                <c:pt idx="29">
                  <c:v>Ashley</c:v>
                </c:pt>
                <c:pt idx="30">
                  <c:v>Audrey</c:v>
                </c:pt>
                <c:pt idx="31">
                  <c:v>Autumn</c:v>
                </c:pt>
                <c:pt idx="32">
                  <c:v>Barbara</c:v>
                </c:pt>
                <c:pt idx="33">
                  <c:v>Benjamin</c:v>
                </c:pt>
                <c:pt idx="34">
                  <c:v>Beth</c:v>
                </c:pt>
                <c:pt idx="35">
                  <c:v>Bethany</c:v>
                </c:pt>
                <c:pt idx="36">
                  <c:v>Betty</c:v>
                </c:pt>
                <c:pt idx="37">
                  <c:v>Bianca</c:v>
                </c:pt>
                <c:pt idx="38">
                  <c:v>Billy</c:v>
                </c:pt>
                <c:pt idx="39">
                  <c:v>Bradley</c:v>
                </c:pt>
                <c:pt idx="40">
                  <c:v>Brandon</c:v>
                </c:pt>
                <c:pt idx="41">
                  <c:v>Breanna</c:v>
                </c:pt>
                <c:pt idx="42">
                  <c:v>Brett</c:v>
                </c:pt>
                <c:pt idx="43">
                  <c:v>Brian</c:v>
                </c:pt>
                <c:pt idx="44">
                  <c:v>Briana</c:v>
                </c:pt>
                <c:pt idx="45">
                  <c:v>Brittany</c:v>
                </c:pt>
                <c:pt idx="46">
                  <c:v>Brittney</c:v>
                </c:pt>
                <c:pt idx="47">
                  <c:v>Brooke</c:v>
                </c:pt>
                <c:pt idx="48">
                  <c:v>Bruce</c:v>
                </c:pt>
                <c:pt idx="49">
                  <c:v>Bryan</c:v>
                </c:pt>
                <c:pt idx="50">
                  <c:v>Caitlin</c:v>
                </c:pt>
                <c:pt idx="51">
                  <c:v>Calvin</c:v>
                </c:pt>
                <c:pt idx="52">
                  <c:v>Cameron</c:v>
                </c:pt>
                <c:pt idx="53">
                  <c:v>Carla</c:v>
                </c:pt>
                <c:pt idx="54">
                  <c:v>Carlos</c:v>
                </c:pt>
                <c:pt idx="55">
                  <c:v>Carly</c:v>
                </c:pt>
                <c:pt idx="56">
                  <c:v>Carmen</c:v>
                </c:pt>
                <c:pt idx="57">
                  <c:v>Carol</c:v>
                </c:pt>
                <c:pt idx="58">
                  <c:v>Caroline</c:v>
                </c:pt>
                <c:pt idx="59">
                  <c:v>Carolyn</c:v>
                </c:pt>
                <c:pt idx="60">
                  <c:v>Carrie</c:v>
                </c:pt>
                <c:pt idx="61">
                  <c:v>Cassandra</c:v>
                </c:pt>
                <c:pt idx="62">
                  <c:v>Cassie</c:v>
                </c:pt>
                <c:pt idx="63">
                  <c:v>Catherine</c:v>
                </c:pt>
                <c:pt idx="64">
                  <c:v>Cathy</c:v>
                </c:pt>
                <c:pt idx="65">
                  <c:v>Chad</c:v>
                </c:pt>
                <c:pt idx="66">
                  <c:v>Charles</c:v>
                </c:pt>
                <c:pt idx="67">
                  <c:v>Chelsea</c:v>
                </c:pt>
                <c:pt idx="68">
                  <c:v>Cheryl</c:v>
                </c:pt>
                <c:pt idx="69">
                  <c:v>Chloe</c:v>
                </c:pt>
                <c:pt idx="70">
                  <c:v>Chris</c:v>
                </c:pt>
                <c:pt idx="71">
                  <c:v>Christian</c:v>
                </c:pt>
                <c:pt idx="72">
                  <c:v>Christina</c:v>
                </c:pt>
                <c:pt idx="73">
                  <c:v>Christine</c:v>
                </c:pt>
                <c:pt idx="74">
                  <c:v>Christopher</c:v>
                </c:pt>
                <c:pt idx="75">
                  <c:v>Cindy</c:v>
                </c:pt>
                <c:pt idx="76">
                  <c:v>Claire</c:v>
                </c:pt>
                <c:pt idx="77">
                  <c:v>Claudia</c:v>
                </c:pt>
                <c:pt idx="78">
                  <c:v>Cody</c:v>
                </c:pt>
                <c:pt idx="79">
                  <c:v>Cole</c:v>
                </c:pt>
                <c:pt idx="80">
                  <c:v>Cory</c:v>
                </c:pt>
                <c:pt idx="81">
                  <c:v>Courtney</c:v>
                </c:pt>
                <c:pt idx="82">
                  <c:v>Craig</c:v>
                </c:pt>
                <c:pt idx="83">
                  <c:v>Crystal</c:v>
                </c:pt>
                <c:pt idx="84">
                  <c:v>Cynthia</c:v>
                </c:pt>
                <c:pt idx="85">
                  <c:v>Dale</c:v>
                </c:pt>
                <c:pt idx="86">
                  <c:v>Dana</c:v>
                </c:pt>
                <c:pt idx="87">
                  <c:v>Daniel</c:v>
                </c:pt>
                <c:pt idx="88">
                  <c:v>Danielle</c:v>
                </c:pt>
                <c:pt idx="89">
                  <c:v>Darlene</c:v>
                </c:pt>
                <c:pt idx="90">
                  <c:v>Darrell</c:v>
                </c:pt>
                <c:pt idx="91">
                  <c:v>Darren</c:v>
                </c:pt>
                <c:pt idx="92">
                  <c:v>David</c:v>
                </c:pt>
                <c:pt idx="93">
                  <c:v>Dawn</c:v>
                </c:pt>
                <c:pt idx="94">
                  <c:v>Deborah</c:v>
                </c:pt>
                <c:pt idx="95">
                  <c:v>Debra</c:v>
                </c:pt>
                <c:pt idx="96">
                  <c:v>Denise</c:v>
                </c:pt>
                <c:pt idx="97">
                  <c:v>Dennis</c:v>
                </c:pt>
                <c:pt idx="98">
                  <c:v>Derek</c:v>
                </c:pt>
                <c:pt idx="99">
                  <c:v>Derrick</c:v>
                </c:pt>
                <c:pt idx="100">
                  <c:v>Desiree</c:v>
                </c:pt>
                <c:pt idx="101">
                  <c:v>Destiny</c:v>
                </c:pt>
                <c:pt idx="102">
                  <c:v>Devin</c:v>
                </c:pt>
                <c:pt idx="103">
                  <c:v>Devon</c:v>
                </c:pt>
                <c:pt idx="104">
                  <c:v>Diana</c:v>
                </c:pt>
                <c:pt idx="105">
                  <c:v>Donald</c:v>
                </c:pt>
                <c:pt idx="106">
                  <c:v>Donna</c:v>
                </c:pt>
                <c:pt idx="107">
                  <c:v>Douglas</c:v>
                </c:pt>
                <c:pt idx="108">
                  <c:v>Duane</c:v>
                </c:pt>
                <c:pt idx="109">
                  <c:v>Dustin</c:v>
                </c:pt>
                <c:pt idx="110">
                  <c:v>Dylan</c:v>
                </c:pt>
                <c:pt idx="111">
                  <c:v>Ebony</c:v>
                </c:pt>
                <c:pt idx="112">
                  <c:v>Edward</c:v>
                </c:pt>
                <c:pt idx="113">
                  <c:v>Elizabeth</c:v>
                </c:pt>
                <c:pt idx="114">
                  <c:v>Emily</c:v>
                </c:pt>
                <c:pt idx="115">
                  <c:v>Emma</c:v>
                </c:pt>
                <c:pt idx="116">
                  <c:v>Eric</c:v>
                </c:pt>
                <c:pt idx="117">
                  <c:v>Erica</c:v>
                </c:pt>
                <c:pt idx="118">
                  <c:v>Erika</c:v>
                </c:pt>
                <c:pt idx="119">
                  <c:v>Erin</c:v>
                </c:pt>
                <c:pt idx="120">
                  <c:v>Ethan</c:v>
                </c:pt>
                <c:pt idx="121">
                  <c:v>Eugene</c:v>
                </c:pt>
                <c:pt idx="122">
                  <c:v>Felicia</c:v>
                </c:pt>
                <c:pt idx="123">
                  <c:v>Frances</c:v>
                </c:pt>
                <c:pt idx="124">
                  <c:v>Francis</c:v>
                </c:pt>
                <c:pt idx="125">
                  <c:v>Gabriel</c:v>
                </c:pt>
                <c:pt idx="126">
                  <c:v>Gabrielle</c:v>
                </c:pt>
                <c:pt idx="127">
                  <c:v>Gail</c:v>
                </c:pt>
                <c:pt idx="128">
                  <c:v>Garrett</c:v>
                </c:pt>
                <c:pt idx="129">
                  <c:v>Gary</c:v>
                </c:pt>
                <c:pt idx="130">
                  <c:v>Gene</c:v>
                </c:pt>
                <c:pt idx="131">
                  <c:v>Gina</c:v>
                </c:pt>
                <c:pt idx="132">
                  <c:v>Glenda</c:v>
                </c:pt>
                <c:pt idx="133">
                  <c:v>Grace</c:v>
                </c:pt>
                <c:pt idx="134">
                  <c:v>Grant</c:v>
                </c:pt>
                <c:pt idx="135">
                  <c:v>Gregg</c:v>
                </c:pt>
                <c:pt idx="136">
                  <c:v>Gregory</c:v>
                </c:pt>
                <c:pt idx="137">
                  <c:v>Harold</c:v>
                </c:pt>
                <c:pt idx="138">
                  <c:v>Hayden</c:v>
                </c:pt>
                <c:pt idx="139">
                  <c:v>Heather</c:v>
                </c:pt>
                <c:pt idx="140">
                  <c:v>Hector</c:v>
                </c:pt>
                <c:pt idx="141">
                  <c:v>Heidi</c:v>
                </c:pt>
                <c:pt idx="142">
                  <c:v>Helen</c:v>
                </c:pt>
                <c:pt idx="143">
                  <c:v>Hunter</c:v>
                </c:pt>
                <c:pt idx="144">
                  <c:v>Ian</c:v>
                </c:pt>
                <c:pt idx="145">
                  <c:v>Jack</c:v>
                </c:pt>
                <c:pt idx="146">
                  <c:v>Jaclyn</c:v>
                </c:pt>
                <c:pt idx="147">
                  <c:v>Jacob</c:v>
                </c:pt>
                <c:pt idx="148">
                  <c:v>Jaime</c:v>
                </c:pt>
                <c:pt idx="149">
                  <c:v>James</c:v>
                </c:pt>
                <c:pt idx="150">
                  <c:v>Jamie</c:v>
                </c:pt>
                <c:pt idx="151">
                  <c:v>Jane</c:v>
                </c:pt>
                <c:pt idx="152">
                  <c:v>Janet</c:v>
                </c:pt>
                <c:pt idx="153">
                  <c:v>Jasmine</c:v>
                </c:pt>
                <c:pt idx="154">
                  <c:v>Jason</c:v>
                </c:pt>
                <c:pt idx="155">
                  <c:v>Jean</c:v>
                </c:pt>
                <c:pt idx="156">
                  <c:v>Jeff</c:v>
                </c:pt>
                <c:pt idx="157">
                  <c:v>Jeffery</c:v>
                </c:pt>
                <c:pt idx="158">
                  <c:v>Jeffrey</c:v>
                </c:pt>
                <c:pt idx="159">
                  <c:v>Jennifer</c:v>
                </c:pt>
                <c:pt idx="160">
                  <c:v>Jeremiah</c:v>
                </c:pt>
                <c:pt idx="161">
                  <c:v>Jeremy</c:v>
                </c:pt>
                <c:pt idx="162">
                  <c:v>Jerome</c:v>
                </c:pt>
                <c:pt idx="163">
                  <c:v>Jerry</c:v>
                </c:pt>
                <c:pt idx="164">
                  <c:v>Jesse</c:v>
                </c:pt>
                <c:pt idx="165">
                  <c:v>Jessica</c:v>
                </c:pt>
                <c:pt idx="166">
                  <c:v>Jesus</c:v>
                </c:pt>
                <c:pt idx="167">
                  <c:v>Jill</c:v>
                </c:pt>
                <c:pt idx="168">
                  <c:v>Jimmy</c:v>
                </c:pt>
                <c:pt idx="169">
                  <c:v>Joann</c:v>
                </c:pt>
                <c:pt idx="170">
                  <c:v>Jocelyn</c:v>
                </c:pt>
                <c:pt idx="171">
                  <c:v>Joel</c:v>
                </c:pt>
                <c:pt idx="172">
                  <c:v>John</c:v>
                </c:pt>
                <c:pt idx="173">
                  <c:v>Johnathan</c:v>
                </c:pt>
                <c:pt idx="174">
                  <c:v>Johnny</c:v>
                </c:pt>
                <c:pt idx="175">
                  <c:v>Jonathan</c:v>
                </c:pt>
                <c:pt idx="176">
                  <c:v>Jonathon</c:v>
                </c:pt>
                <c:pt idx="177">
                  <c:v>Jordan</c:v>
                </c:pt>
                <c:pt idx="178">
                  <c:v>Jose</c:v>
                </c:pt>
                <c:pt idx="179">
                  <c:v>Joseph</c:v>
                </c:pt>
                <c:pt idx="180">
                  <c:v>Joshua</c:v>
                </c:pt>
                <c:pt idx="181">
                  <c:v>Juan</c:v>
                </c:pt>
                <c:pt idx="182">
                  <c:v>Judy</c:v>
                </c:pt>
                <c:pt idx="183">
                  <c:v>Julia</c:v>
                </c:pt>
                <c:pt idx="184">
                  <c:v>Julian</c:v>
                </c:pt>
                <c:pt idx="185">
                  <c:v>Julie</c:v>
                </c:pt>
                <c:pt idx="186">
                  <c:v>Justin</c:v>
                </c:pt>
                <c:pt idx="187">
                  <c:v>Kara</c:v>
                </c:pt>
                <c:pt idx="188">
                  <c:v>Karen</c:v>
                </c:pt>
                <c:pt idx="189">
                  <c:v>Katelyn</c:v>
                </c:pt>
                <c:pt idx="190">
                  <c:v>Katherine</c:v>
                </c:pt>
                <c:pt idx="191">
                  <c:v>Kathryn</c:v>
                </c:pt>
                <c:pt idx="192">
                  <c:v>Kathy</c:v>
                </c:pt>
                <c:pt idx="193">
                  <c:v>Katie</c:v>
                </c:pt>
                <c:pt idx="194">
                  <c:v>Katrina</c:v>
                </c:pt>
                <c:pt idx="195">
                  <c:v>Kayla</c:v>
                </c:pt>
                <c:pt idx="196">
                  <c:v>Keith</c:v>
                </c:pt>
                <c:pt idx="197">
                  <c:v>Kelly</c:v>
                </c:pt>
                <c:pt idx="198">
                  <c:v>Kelsey</c:v>
                </c:pt>
                <c:pt idx="199">
                  <c:v>Kenneth</c:v>
                </c:pt>
                <c:pt idx="200">
                  <c:v>Kerri</c:v>
                </c:pt>
                <c:pt idx="201">
                  <c:v>Kevin</c:v>
                </c:pt>
                <c:pt idx="202">
                  <c:v>Kim</c:v>
                </c:pt>
                <c:pt idx="203">
                  <c:v>Kimberly</c:v>
                </c:pt>
                <c:pt idx="204">
                  <c:v>Krista</c:v>
                </c:pt>
                <c:pt idx="205">
                  <c:v>Kristen</c:v>
                </c:pt>
                <c:pt idx="206">
                  <c:v>Kristin</c:v>
                </c:pt>
                <c:pt idx="207">
                  <c:v>Kristina</c:v>
                </c:pt>
                <c:pt idx="208">
                  <c:v>Kristy</c:v>
                </c:pt>
                <c:pt idx="209">
                  <c:v>Kurt</c:v>
                </c:pt>
                <c:pt idx="210">
                  <c:v>Kyle</c:v>
                </c:pt>
                <c:pt idx="211">
                  <c:v>Lance</c:v>
                </c:pt>
                <c:pt idx="212">
                  <c:v>Larry</c:v>
                </c:pt>
                <c:pt idx="213">
                  <c:v>Laura</c:v>
                </c:pt>
                <c:pt idx="214">
                  <c:v>Lauren</c:v>
                </c:pt>
                <c:pt idx="215">
                  <c:v>Laurie</c:v>
                </c:pt>
                <c:pt idx="216">
                  <c:v>Leah</c:v>
                </c:pt>
                <c:pt idx="217">
                  <c:v>Leon</c:v>
                </c:pt>
                <c:pt idx="218">
                  <c:v>Leslie</c:v>
                </c:pt>
                <c:pt idx="219">
                  <c:v>Levi</c:v>
                </c:pt>
                <c:pt idx="220">
                  <c:v>Linda</c:v>
                </c:pt>
                <c:pt idx="221">
                  <c:v>Lindsay</c:v>
                </c:pt>
                <c:pt idx="222">
                  <c:v>Lindsey</c:v>
                </c:pt>
                <c:pt idx="223">
                  <c:v>Lisa</c:v>
                </c:pt>
                <c:pt idx="224">
                  <c:v>Lori</c:v>
                </c:pt>
                <c:pt idx="225">
                  <c:v>Lynn</c:v>
                </c:pt>
                <c:pt idx="226">
                  <c:v>Madison</c:v>
                </c:pt>
                <c:pt idx="227">
                  <c:v>Makayla</c:v>
                </c:pt>
                <c:pt idx="228">
                  <c:v>Margaret</c:v>
                </c:pt>
                <c:pt idx="229">
                  <c:v>Maria</c:v>
                </c:pt>
                <c:pt idx="230">
                  <c:v>Mariah</c:v>
                </c:pt>
                <c:pt idx="231">
                  <c:v>Marie</c:v>
                </c:pt>
                <c:pt idx="232">
                  <c:v>Marisa</c:v>
                </c:pt>
                <c:pt idx="233">
                  <c:v>Marissa</c:v>
                </c:pt>
                <c:pt idx="234">
                  <c:v>Mark</c:v>
                </c:pt>
                <c:pt idx="235">
                  <c:v>Martin</c:v>
                </c:pt>
                <c:pt idx="236">
                  <c:v>Marvin</c:v>
                </c:pt>
                <c:pt idx="237">
                  <c:v>Mary</c:v>
                </c:pt>
                <c:pt idx="238">
                  <c:v>Mason</c:v>
                </c:pt>
                <c:pt idx="239">
                  <c:v>Matthew</c:v>
                </c:pt>
                <c:pt idx="240">
                  <c:v>Maurice</c:v>
                </c:pt>
                <c:pt idx="241">
                  <c:v>Megan</c:v>
                </c:pt>
                <c:pt idx="242">
                  <c:v>Meghan</c:v>
                </c:pt>
                <c:pt idx="243">
                  <c:v>Melissa</c:v>
                </c:pt>
                <c:pt idx="244">
                  <c:v>Melvin</c:v>
                </c:pt>
                <c:pt idx="245">
                  <c:v>Michael</c:v>
                </c:pt>
                <c:pt idx="246">
                  <c:v>Michele</c:v>
                </c:pt>
                <c:pt idx="247">
                  <c:v>Michelle</c:v>
                </c:pt>
                <c:pt idx="248">
                  <c:v>Miranda</c:v>
                </c:pt>
                <c:pt idx="249">
                  <c:v>Molly</c:v>
                </c:pt>
                <c:pt idx="250">
                  <c:v>Natalie</c:v>
                </c:pt>
                <c:pt idx="251">
                  <c:v>Natasha</c:v>
                </c:pt>
                <c:pt idx="252">
                  <c:v>Nathan</c:v>
                </c:pt>
                <c:pt idx="253">
                  <c:v>Nicholas</c:v>
                </c:pt>
                <c:pt idx="254">
                  <c:v>Nichole</c:v>
                </c:pt>
                <c:pt idx="255">
                  <c:v>Nicolas</c:v>
                </c:pt>
                <c:pt idx="256">
                  <c:v>Nicole</c:v>
                </c:pt>
                <c:pt idx="257">
                  <c:v>Nina</c:v>
                </c:pt>
                <c:pt idx="258">
                  <c:v>Norma</c:v>
                </c:pt>
                <c:pt idx="259">
                  <c:v>Norman</c:v>
                </c:pt>
                <c:pt idx="260">
                  <c:v>Olivia</c:v>
                </c:pt>
                <c:pt idx="261">
                  <c:v>Paige</c:v>
                </c:pt>
                <c:pt idx="262">
                  <c:v>Pamela</c:v>
                </c:pt>
                <c:pt idx="263">
                  <c:v>Patricia</c:v>
                </c:pt>
                <c:pt idx="264">
                  <c:v>Patrick</c:v>
                </c:pt>
                <c:pt idx="265">
                  <c:v>Paul</c:v>
                </c:pt>
                <c:pt idx="266">
                  <c:v>Peter</c:v>
                </c:pt>
                <c:pt idx="267">
                  <c:v>Phillip</c:v>
                </c:pt>
                <c:pt idx="268">
                  <c:v>Phyllis</c:v>
                </c:pt>
                <c:pt idx="269">
                  <c:v>Rachel</c:v>
                </c:pt>
                <c:pt idx="270">
                  <c:v>Randall</c:v>
                </c:pt>
                <c:pt idx="271">
                  <c:v>Randy</c:v>
                </c:pt>
                <c:pt idx="272">
                  <c:v>Rebecca</c:v>
                </c:pt>
                <c:pt idx="273">
                  <c:v>Reginald</c:v>
                </c:pt>
                <c:pt idx="274">
                  <c:v>Renee</c:v>
                </c:pt>
                <c:pt idx="275">
                  <c:v>Rhonda</c:v>
                </c:pt>
                <c:pt idx="276">
                  <c:v>Richard</c:v>
                </c:pt>
                <c:pt idx="277">
                  <c:v>Rick</c:v>
                </c:pt>
                <c:pt idx="278">
                  <c:v>Robert</c:v>
                </c:pt>
                <c:pt idx="279">
                  <c:v>Ryan</c:v>
                </c:pt>
                <c:pt idx="280">
                  <c:v>Sabrina</c:v>
                </c:pt>
                <c:pt idx="281">
                  <c:v>Samantha</c:v>
                </c:pt>
                <c:pt idx="282">
                  <c:v>Samuel</c:v>
                </c:pt>
                <c:pt idx="283">
                  <c:v>Sandra</c:v>
                </c:pt>
                <c:pt idx="284">
                  <c:v>Sara</c:v>
                </c:pt>
                <c:pt idx="285">
                  <c:v>Sarah</c:v>
                </c:pt>
                <c:pt idx="286">
                  <c:v>Scott</c:v>
                </c:pt>
                <c:pt idx="287">
                  <c:v>Shane</c:v>
                </c:pt>
                <c:pt idx="288">
                  <c:v>Shannon</c:v>
                </c:pt>
                <c:pt idx="289">
                  <c:v>Shawna</c:v>
                </c:pt>
                <c:pt idx="290">
                  <c:v>Sheri</c:v>
                </c:pt>
                <c:pt idx="291">
                  <c:v>Sherri</c:v>
                </c:pt>
                <c:pt idx="292">
                  <c:v>Sherry</c:v>
                </c:pt>
                <c:pt idx="293">
                  <c:v>Sierra</c:v>
                </c:pt>
                <c:pt idx="294">
                  <c:v>Spencer</c:v>
                </c:pt>
                <c:pt idx="295">
                  <c:v>Stacey</c:v>
                </c:pt>
                <c:pt idx="296">
                  <c:v>Stacy</c:v>
                </c:pt>
                <c:pt idx="297">
                  <c:v>Stefanie</c:v>
                </c:pt>
                <c:pt idx="298">
                  <c:v>Stephanie</c:v>
                </c:pt>
                <c:pt idx="299">
                  <c:v>Stephen</c:v>
                </c:pt>
                <c:pt idx="300">
                  <c:v>Steven</c:v>
                </c:pt>
                <c:pt idx="301">
                  <c:v>Sue</c:v>
                </c:pt>
                <c:pt idx="302">
                  <c:v>Susan</c:v>
                </c:pt>
                <c:pt idx="303">
                  <c:v>Suzanne</c:v>
                </c:pt>
                <c:pt idx="304">
                  <c:v>Sydney</c:v>
                </c:pt>
                <c:pt idx="305">
                  <c:v>Sylvia</c:v>
                </c:pt>
                <c:pt idx="306">
                  <c:v>Tammy</c:v>
                </c:pt>
                <c:pt idx="307">
                  <c:v>Tanya</c:v>
                </c:pt>
                <c:pt idx="308">
                  <c:v>Taylor</c:v>
                </c:pt>
                <c:pt idx="309">
                  <c:v>Terrence</c:v>
                </c:pt>
                <c:pt idx="310">
                  <c:v>Terri</c:v>
                </c:pt>
                <c:pt idx="311">
                  <c:v>Terry</c:v>
                </c:pt>
                <c:pt idx="312">
                  <c:v>Theodore</c:v>
                </c:pt>
                <c:pt idx="313">
                  <c:v>Thomas</c:v>
                </c:pt>
                <c:pt idx="314">
                  <c:v>Tiffany</c:v>
                </c:pt>
                <c:pt idx="315">
                  <c:v>Timothy</c:v>
                </c:pt>
                <c:pt idx="316">
                  <c:v>Tina</c:v>
                </c:pt>
                <c:pt idx="317">
                  <c:v>Todd</c:v>
                </c:pt>
                <c:pt idx="318">
                  <c:v>Tommy</c:v>
                </c:pt>
                <c:pt idx="319">
                  <c:v>Tony</c:v>
                </c:pt>
                <c:pt idx="320">
                  <c:v>Tracey</c:v>
                </c:pt>
                <c:pt idx="321">
                  <c:v>Tracy</c:v>
                </c:pt>
                <c:pt idx="322">
                  <c:v>Travis</c:v>
                </c:pt>
                <c:pt idx="323">
                  <c:v>Trevor</c:v>
                </c:pt>
                <c:pt idx="324">
                  <c:v>Troy</c:v>
                </c:pt>
                <c:pt idx="325">
                  <c:v>Tyler</c:v>
                </c:pt>
                <c:pt idx="326">
                  <c:v>Valerie</c:v>
                </c:pt>
                <c:pt idx="327">
                  <c:v>Veronica</c:v>
                </c:pt>
                <c:pt idx="328">
                  <c:v>Vickie</c:v>
                </c:pt>
                <c:pt idx="329">
                  <c:v>Victor</c:v>
                </c:pt>
                <c:pt idx="330">
                  <c:v>Victoria</c:v>
                </c:pt>
                <c:pt idx="331">
                  <c:v>Vincent</c:v>
                </c:pt>
                <c:pt idx="332">
                  <c:v>Walter</c:v>
                </c:pt>
                <c:pt idx="333">
                  <c:v>Wayne</c:v>
                </c:pt>
                <c:pt idx="334">
                  <c:v>Wendy</c:v>
                </c:pt>
                <c:pt idx="335">
                  <c:v>William</c:v>
                </c:pt>
                <c:pt idx="336">
                  <c:v>Xavier</c:v>
                </c:pt>
                <c:pt idx="337">
                  <c:v>Yolanda</c:v>
                </c:pt>
                <c:pt idx="338">
                  <c:v>Yvonne</c:v>
                </c:pt>
                <c:pt idx="339">
                  <c:v>Zachary</c:v>
                </c:pt>
              </c:strCache>
            </c:strRef>
          </c:cat>
          <c:val>
            <c:numRef>
              <c:f>'2 A'!$B$4:$B$344</c:f>
              <c:numCache>
                <c:formatCode>General</c:formatCode>
                <c:ptCount val="340"/>
                <c:pt idx="0">
                  <c:v>214.66666666666666</c:v>
                </c:pt>
                <c:pt idx="1">
                  <c:v>265.39999999999998</c:v>
                </c:pt>
                <c:pt idx="2">
                  <c:v>53</c:v>
                </c:pt>
                <c:pt idx="3">
                  <c:v>391.66666666666669</c:v>
                </c:pt>
                <c:pt idx="4">
                  <c:v>289.66666666666669</c:v>
                </c:pt>
                <c:pt idx="5">
                  <c:v>331.5</c:v>
                </c:pt>
                <c:pt idx="6">
                  <c:v>221</c:v>
                </c:pt>
                <c:pt idx="7">
                  <c:v>256.5</c:v>
                </c:pt>
                <c:pt idx="8">
                  <c:v>413</c:v>
                </c:pt>
                <c:pt idx="9">
                  <c:v>254</c:v>
                </c:pt>
                <c:pt idx="10">
                  <c:v>308</c:v>
                </c:pt>
                <c:pt idx="11">
                  <c:v>182</c:v>
                </c:pt>
                <c:pt idx="12">
                  <c:v>248</c:v>
                </c:pt>
                <c:pt idx="13">
                  <c:v>293</c:v>
                </c:pt>
                <c:pt idx="14">
                  <c:v>293.60000000000002</c:v>
                </c:pt>
                <c:pt idx="15">
                  <c:v>276.625</c:v>
                </c:pt>
                <c:pt idx="16">
                  <c:v>166</c:v>
                </c:pt>
                <c:pt idx="17">
                  <c:v>144</c:v>
                </c:pt>
                <c:pt idx="18">
                  <c:v>297</c:v>
                </c:pt>
                <c:pt idx="19">
                  <c:v>477</c:v>
                </c:pt>
                <c:pt idx="20">
                  <c:v>190.42857142857142</c:v>
                </c:pt>
                <c:pt idx="21">
                  <c:v>348</c:v>
                </c:pt>
                <c:pt idx="22">
                  <c:v>154</c:v>
                </c:pt>
                <c:pt idx="23">
                  <c:v>339.75</c:v>
                </c:pt>
                <c:pt idx="24">
                  <c:v>33</c:v>
                </c:pt>
                <c:pt idx="25">
                  <c:v>150</c:v>
                </c:pt>
                <c:pt idx="26">
                  <c:v>339.33333333333331</c:v>
                </c:pt>
                <c:pt idx="27">
                  <c:v>376</c:v>
                </c:pt>
                <c:pt idx="28">
                  <c:v>52</c:v>
                </c:pt>
                <c:pt idx="29">
                  <c:v>200.21428571428572</c:v>
                </c:pt>
                <c:pt idx="30">
                  <c:v>362</c:v>
                </c:pt>
                <c:pt idx="31">
                  <c:v>340.5</c:v>
                </c:pt>
                <c:pt idx="32">
                  <c:v>88.5</c:v>
                </c:pt>
                <c:pt idx="33">
                  <c:v>280.33333333333331</c:v>
                </c:pt>
                <c:pt idx="34">
                  <c:v>265.5</c:v>
                </c:pt>
                <c:pt idx="35">
                  <c:v>394</c:v>
                </c:pt>
                <c:pt idx="36">
                  <c:v>460</c:v>
                </c:pt>
                <c:pt idx="37">
                  <c:v>223</c:v>
                </c:pt>
                <c:pt idx="38">
                  <c:v>32</c:v>
                </c:pt>
                <c:pt idx="39">
                  <c:v>162.5</c:v>
                </c:pt>
                <c:pt idx="40">
                  <c:v>156.75</c:v>
                </c:pt>
                <c:pt idx="41">
                  <c:v>181</c:v>
                </c:pt>
                <c:pt idx="42">
                  <c:v>187</c:v>
                </c:pt>
                <c:pt idx="43">
                  <c:v>246.5</c:v>
                </c:pt>
                <c:pt idx="44">
                  <c:v>416</c:v>
                </c:pt>
                <c:pt idx="45">
                  <c:v>306.2</c:v>
                </c:pt>
                <c:pt idx="46">
                  <c:v>242.5</c:v>
                </c:pt>
                <c:pt idx="47">
                  <c:v>267</c:v>
                </c:pt>
                <c:pt idx="48">
                  <c:v>240.5</c:v>
                </c:pt>
                <c:pt idx="49">
                  <c:v>38</c:v>
                </c:pt>
                <c:pt idx="50">
                  <c:v>137.33333333333334</c:v>
                </c:pt>
                <c:pt idx="51">
                  <c:v>328</c:v>
                </c:pt>
                <c:pt idx="52">
                  <c:v>309</c:v>
                </c:pt>
                <c:pt idx="53">
                  <c:v>139</c:v>
                </c:pt>
                <c:pt idx="54">
                  <c:v>278</c:v>
                </c:pt>
                <c:pt idx="55">
                  <c:v>396</c:v>
                </c:pt>
                <c:pt idx="56">
                  <c:v>233</c:v>
                </c:pt>
                <c:pt idx="57">
                  <c:v>409</c:v>
                </c:pt>
                <c:pt idx="58">
                  <c:v>13</c:v>
                </c:pt>
                <c:pt idx="59">
                  <c:v>182</c:v>
                </c:pt>
                <c:pt idx="60">
                  <c:v>415</c:v>
                </c:pt>
                <c:pt idx="61">
                  <c:v>303.5</c:v>
                </c:pt>
                <c:pt idx="62">
                  <c:v>451.5</c:v>
                </c:pt>
                <c:pt idx="63">
                  <c:v>359.5</c:v>
                </c:pt>
                <c:pt idx="64">
                  <c:v>97</c:v>
                </c:pt>
                <c:pt idx="65">
                  <c:v>91</c:v>
                </c:pt>
                <c:pt idx="66">
                  <c:v>308.10000000000002</c:v>
                </c:pt>
                <c:pt idx="67">
                  <c:v>118.5</c:v>
                </c:pt>
                <c:pt idx="68">
                  <c:v>179</c:v>
                </c:pt>
                <c:pt idx="69">
                  <c:v>238</c:v>
                </c:pt>
                <c:pt idx="70">
                  <c:v>172</c:v>
                </c:pt>
                <c:pt idx="71">
                  <c:v>456</c:v>
                </c:pt>
                <c:pt idx="72">
                  <c:v>245</c:v>
                </c:pt>
                <c:pt idx="73">
                  <c:v>366.75</c:v>
                </c:pt>
                <c:pt idx="74">
                  <c:v>272.27272727272725</c:v>
                </c:pt>
                <c:pt idx="75">
                  <c:v>379.33333333333331</c:v>
                </c:pt>
                <c:pt idx="76">
                  <c:v>360</c:v>
                </c:pt>
                <c:pt idx="77">
                  <c:v>187</c:v>
                </c:pt>
                <c:pt idx="78">
                  <c:v>184.5</c:v>
                </c:pt>
                <c:pt idx="79">
                  <c:v>321</c:v>
                </c:pt>
                <c:pt idx="80">
                  <c:v>302</c:v>
                </c:pt>
                <c:pt idx="81">
                  <c:v>207.83333333333334</c:v>
                </c:pt>
                <c:pt idx="82">
                  <c:v>303</c:v>
                </c:pt>
                <c:pt idx="83">
                  <c:v>358</c:v>
                </c:pt>
                <c:pt idx="84">
                  <c:v>307.71428571428572</c:v>
                </c:pt>
                <c:pt idx="85">
                  <c:v>278</c:v>
                </c:pt>
                <c:pt idx="86">
                  <c:v>248</c:v>
                </c:pt>
                <c:pt idx="87">
                  <c:v>308.92307692307691</c:v>
                </c:pt>
                <c:pt idx="88">
                  <c:v>208.16666666666666</c:v>
                </c:pt>
                <c:pt idx="89">
                  <c:v>119</c:v>
                </c:pt>
                <c:pt idx="90">
                  <c:v>232.5</c:v>
                </c:pt>
                <c:pt idx="91">
                  <c:v>436</c:v>
                </c:pt>
                <c:pt idx="92">
                  <c:v>267.53846153846155</c:v>
                </c:pt>
                <c:pt idx="93">
                  <c:v>285</c:v>
                </c:pt>
                <c:pt idx="94">
                  <c:v>391</c:v>
                </c:pt>
                <c:pt idx="95">
                  <c:v>313</c:v>
                </c:pt>
                <c:pt idx="96">
                  <c:v>165</c:v>
                </c:pt>
                <c:pt idx="97">
                  <c:v>491</c:v>
                </c:pt>
                <c:pt idx="98">
                  <c:v>204</c:v>
                </c:pt>
                <c:pt idx="99">
                  <c:v>431</c:v>
                </c:pt>
                <c:pt idx="100">
                  <c:v>197</c:v>
                </c:pt>
                <c:pt idx="101">
                  <c:v>184.66666666666666</c:v>
                </c:pt>
                <c:pt idx="102">
                  <c:v>421</c:v>
                </c:pt>
                <c:pt idx="103">
                  <c:v>155</c:v>
                </c:pt>
                <c:pt idx="104">
                  <c:v>174.8</c:v>
                </c:pt>
                <c:pt idx="105">
                  <c:v>73</c:v>
                </c:pt>
                <c:pt idx="106">
                  <c:v>198</c:v>
                </c:pt>
                <c:pt idx="107">
                  <c:v>151.25</c:v>
                </c:pt>
                <c:pt idx="108">
                  <c:v>379</c:v>
                </c:pt>
                <c:pt idx="109">
                  <c:v>314.33333333333331</c:v>
                </c:pt>
                <c:pt idx="110">
                  <c:v>372.5</c:v>
                </c:pt>
                <c:pt idx="111">
                  <c:v>88</c:v>
                </c:pt>
                <c:pt idx="112">
                  <c:v>270.5</c:v>
                </c:pt>
                <c:pt idx="113">
                  <c:v>240.7</c:v>
                </c:pt>
                <c:pt idx="114">
                  <c:v>290.16666666666669</c:v>
                </c:pt>
                <c:pt idx="115">
                  <c:v>364</c:v>
                </c:pt>
                <c:pt idx="116">
                  <c:v>173.375</c:v>
                </c:pt>
                <c:pt idx="117">
                  <c:v>256</c:v>
                </c:pt>
                <c:pt idx="118">
                  <c:v>404.66666666666669</c:v>
                </c:pt>
                <c:pt idx="119">
                  <c:v>323.25</c:v>
                </c:pt>
                <c:pt idx="120">
                  <c:v>257.5</c:v>
                </c:pt>
                <c:pt idx="121">
                  <c:v>474</c:v>
                </c:pt>
                <c:pt idx="122">
                  <c:v>341</c:v>
                </c:pt>
                <c:pt idx="123">
                  <c:v>160</c:v>
                </c:pt>
                <c:pt idx="124">
                  <c:v>88</c:v>
                </c:pt>
                <c:pt idx="125">
                  <c:v>174</c:v>
                </c:pt>
                <c:pt idx="126">
                  <c:v>238</c:v>
                </c:pt>
                <c:pt idx="127">
                  <c:v>415</c:v>
                </c:pt>
                <c:pt idx="128">
                  <c:v>217.5</c:v>
                </c:pt>
                <c:pt idx="129">
                  <c:v>389.66666666666669</c:v>
                </c:pt>
                <c:pt idx="130">
                  <c:v>173</c:v>
                </c:pt>
                <c:pt idx="131">
                  <c:v>471</c:v>
                </c:pt>
                <c:pt idx="132">
                  <c:v>306</c:v>
                </c:pt>
                <c:pt idx="133">
                  <c:v>192</c:v>
                </c:pt>
                <c:pt idx="134">
                  <c:v>312</c:v>
                </c:pt>
                <c:pt idx="135">
                  <c:v>64</c:v>
                </c:pt>
                <c:pt idx="136">
                  <c:v>286.66666666666669</c:v>
                </c:pt>
                <c:pt idx="137">
                  <c:v>122.5</c:v>
                </c:pt>
                <c:pt idx="138">
                  <c:v>221</c:v>
                </c:pt>
                <c:pt idx="139">
                  <c:v>140.66666666666666</c:v>
                </c:pt>
                <c:pt idx="140">
                  <c:v>345</c:v>
                </c:pt>
                <c:pt idx="141">
                  <c:v>344</c:v>
                </c:pt>
                <c:pt idx="142">
                  <c:v>29</c:v>
                </c:pt>
                <c:pt idx="143">
                  <c:v>491</c:v>
                </c:pt>
                <c:pt idx="144">
                  <c:v>195</c:v>
                </c:pt>
                <c:pt idx="145">
                  <c:v>480</c:v>
                </c:pt>
                <c:pt idx="146">
                  <c:v>295.5</c:v>
                </c:pt>
                <c:pt idx="147">
                  <c:v>123.4</c:v>
                </c:pt>
                <c:pt idx="148">
                  <c:v>281</c:v>
                </c:pt>
                <c:pt idx="149">
                  <c:v>189</c:v>
                </c:pt>
                <c:pt idx="150">
                  <c:v>285.33333333333331</c:v>
                </c:pt>
                <c:pt idx="151">
                  <c:v>195</c:v>
                </c:pt>
                <c:pt idx="152">
                  <c:v>200.33333333333334</c:v>
                </c:pt>
                <c:pt idx="153">
                  <c:v>231.5</c:v>
                </c:pt>
                <c:pt idx="154">
                  <c:v>267.8</c:v>
                </c:pt>
                <c:pt idx="155">
                  <c:v>427</c:v>
                </c:pt>
                <c:pt idx="156">
                  <c:v>386</c:v>
                </c:pt>
                <c:pt idx="157">
                  <c:v>308</c:v>
                </c:pt>
                <c:pt idx="158">
                  <c:v>269.25</c:v>
                </c:pt>
                <c:pt idx="159">
                  <c:v>242.14285714285714</c:v>
                </c:pt>
                <c:pt idx="160">
                  <c:v>153</c:v>
                </c:pt>
                <c:pt idx="161">
                  <c:v>351.5</c:v>
                </c:pt>
                <c:pt idx="162">
                  <c:v>187</c:v>
                </c:pt>
                <c:pt idx="163">
                  <c:v>352</c:v>
                </c:pt>
                <c:pt idx="164">
                  <c:v>77.666666666666671</c:v>
                </c:pt>
                <c:pt idx="165">
                  <c:v>260.46153846153845</c:v>
                </c:pt>
                <c:pt idx="166">
                  <c:v>487</c:v>
                </c:pt>
                <c:pt idx="167">
                  <c:v>459</c:v>
                </c:pt>
                <c:pt idx="168">
                  <c:v>417</c:v>
                </c:pt>
                <c:pt idx="169">
                  <c:v>479</c:v>
                </c:pt>
                <c:pt idx="170">
                  <c:v>185</c:v>
                </c:pt>
                <c:pt idx="171">
                  <c:v>181</c:v>
                </c:pt>
                <c:pt idx="172">
                  <c:v>268.4736842105263</c:v>
                </c:pt>
                <c:pt idx="173">
                  <c:v>478</c:v>
                </c:pt>
                <c:pt idx="174">
                  <c:v>455</c:v>
                </c:pt>
                <c:pt idx="175">
                  <c:v>290.57142857142856</c:v>
                </c:pt>
                <c:pt idx="176">
                  <c:v>115.5</c:v>
                </c:pt>
                <c:pt idx="177">
                  <c:v>272</c:v>
                </c:pt>
                <c:pt idx="178">
                  <c:v>252.25</c:v>
                </c:pt>
                <c:pt idx="179">
                  <c:v>222.7</c:v>
                </c:pt>
                <c:pt idx="180">
                  <c:v>144.125</c:v>
                </c:pt>
                <c:pt idx="181">
                  <c:v>165.66666666666666</c:v>
                </c:pt>
                <c:pt idx="182">
                  <c:v>277</c:v>
                </c:pt>
                <c:pt idx="183">
                  <c:v>53</c:v>
                </c:pt>
                <c:pt idx="184">
                  <c:v>214</c:v>
                </c:pt>
                <c:pt idx="185">
                  <c:v>305</c:v>
                </c:pt>
                <c:pt idx="186">
                  <c:v>249</c:v>
                </c:pt>
                <c:pt idx="187">
                  <c:v>234</c:v>
                </c:pt>
                <c:pt idx="188">
                  <c:v>139.5</c:v>
                </c:pt>
                <c:pt idx="189">
                  <c:v>275</c:v>
                </c:pt>
                <c:pt idx="190">
                  <c:v>224</c:v>
                </c:pt>
                <c:pt idx="191">
                  <c:v>372.5</c:v>
                </c:pt>
                <c:pt idx="192">
                  <c:v>166</c:v>
                </c:pt>
                <c:pt idx="193">
                  <c:v>386.5</c:v>
                </c:pt>
                <c:pt idx="194">
                  <c:v>374.5</c:v>
                </c:pt>
                <c:pt idx="195">
                  <c:v>110.66666666666667</c:v>
                </c:pt>
                <c:pt idx="196">
                  <c:v>404</c:v>
                </c:pt>
                <c:pt idx="197">
                  <c:v>376</c:v>
                </c:pt>
                <c:pt idx="198">
                  <c:v>141</c:v>
                </c:pt>
                <c:pt idx="199">
                  <c:v>250</c:v>
                </c:pt>
                <c:pt idx="200">
                  <c:v>253</c:v>
                </c:pt>
                <c:pt idx="201">
                  <c:v>354.83333333333331</c:v>
                </c:pt>
                <c:pt idx="202">
                  <c:v>320.33333333333331</c:v>
                </c:pt>
                <c:pt idx="203">
                  <c:v>218.25</c:v>
                </c:pt>
                <c:pt idx="204">
                  <c:v>169</c:v>
                </c:pt>
                <c:pt idx="205">
                  <c:v>171</c:v>
                </c:pt>
                <c:pt idx="206">
                  <c:v>270.66666666666669</c:v>
                </c:pt>
                <c:pt idx="207">
                  <c:v>277</c:v>
                </c:pt>
                <c:pt idx="208">
                  <c:v>25</c:v>
                </c:pt>
                <c:pt idx="209">
                  <c:v>121</c:v>
                </c:pt>
                <c:pt idx="210">
                  <c:v>168</c:v>
                </c:pt>
                <c:pt idx="211">
                  <c:v>204</c:v>
                </c:pt>
                <c:pt idx="212">
                  <c:v>211.5</c:v>
                </c:pt>
                <c:pt idx="213">
                  <c:v>482</c:v>
                </c:pt>
                <c:pt idx="214">
                  <c:v>281</c:v>
                </c:pt>
                <c:pt idx="215">
                  <c:v>302</c:v>
                </c:pt>
                <c:pt idx="216">
                  <c:v>244</c:v>
                </c:pt>
                <c:pt idx="217">
                  <c:v>352</c:v>
                </c:pt>
                <c:pt idx="218">
                  <c:v>491</c:v>
                </c:pt>
                <c:pt idx="219">
                  <c:v>36</c:v>
                </c:pt>
                <c:pt idx="220">
                  <c:v>310.66666666666669</c:v>
                </c:pt>
                <c:pt idx="221">
                  <c:v>174</c:v>
                </c:pt>
                <c:pt idx="222">
                  <c:v>393</c:v>
                </c:pt>
                <c:pt idx="223">
                  <c:v>168.16666666666666</c:v>
                </c:pt>
                <c:pt idx="224">
                  <c:v>251.75</c:v>
                </c:pt>
                <c:pt idx="225">
                  <c:v>206.66666666666666</c:v>
                </c:pt>
                <c:pt idx="226">
                  <c:v>185.5</c:v>
                </c:pt>
                <c:pt idx="227">
                  <c:v>154</c:v>
                </c:pt>
                <c:pt idx="228">
                  <c:v>212</c:v>
                </c:pt>
                <c:pt idx="229">
                  <c:v>361</c:v>
                </c:pt>
                <c:pt idx="230">
                  <c:v>56</c:v>
                </c:pt>
                <c:pt idx="231">
                  <c:v>347</c:v>
                </c:pt>
                <c:pt idx="232">
                  <c:v>495</c:v>
                </c:pt>
                <c:pt idx="233">
                  <c:v>147</c:v>
                </c:pt>
                <c:pt idx="234">
                  <c:v>226.4</c:v>
                </c:pt>
                <c:pt idx="235">
                  <c:v>291.33333333333331</c:v>
                </c:pt>
                <c:pt idx="236">
                  <c:v>455</c:v>
                </c:pt>
                <c:pt idx="237">
                  <c:v>165.75</c:v>
                </c:pt>
                <c:pt idx="238">
                  <c:v>332</c:v>
                </c:pt>
                <c:pt idx="239">
                  <c:v>292.78571428571428</c:v>
                </c:pt>
                <c:pt idx="240">
                  <c:v>200.5</c:v>
                </c:pt>
                <c:pt idx="241">
                  <c:v>271.2</c:v>
                </c:pt>
                <c:pt idx="242">
                  <c:v>329</c:v>
                </c:pt>
                <c:pt idx="243">
                  <c:v>265.55555555555554</c:v>
                </c:pt>
                <c:pt idx="244">
                  <c:v>276.5</c:v>
                </c:pt>
                <c:pt idx="245">
                  <c:v>236.28</c:v>
                </c:pt>
                <c:pt idx="246">
                  <c:v>500</c:v>
                </c:pt>
                <c:pt idx="247">
                  <c:v>331.85714285714283</c:v>
                </c:pt>
                <c:pt idx="248">
                  <c:v>135</c:v>
                </c:pt>
                <c:pt idx="249">
                  <c:v>272</c:v>
                </c:pt>
                <c:pt idx="250">
                  <c:v>226</c:v>
                </c:pt>
                <c:pt idx="251">
                  <c:v>238</c:v>
                </c:pt>
                <c:pt idx="252">
                  <c:v>274.5</c:v>
                </c:pt>
                <c:pt idx="253">
                  <c:v>249.25</c:v>
                </c:pt>
                <c:pt idx="254">
                  <c:v>326.5</c:v>
                </c:pt>
                <c:pt idx="255">
                  <c:v>303</c:v>
                </c:pt>
                <c:pt idx="256">
                  <c:v>263</c:v>
                </c:pt>
                <c:pt idx="257">
                  <c:v>351</c:v>
                </c:pt>
                <c:pt idx="258">
                  <c:v>270</c:v>
                </c:pt>
                <c:pt idx="259">
                  <c:v>292</c:v>
                </c:pt>
                <c:pt idx="260">
                  <c:v>258</c:v>
                </c:pt>
                <c:pt idx="261">
                  <c:v>210</c:v>
                </c:pt>
                <c:pt idx="262">
                  <c:v>394.66666666666669</c:v>
                </c:pt>
                <c:pt idx="263">
                  <c:v>242.25</c:v>
                </c:pt>
                <c:pt idx="264">
                  <c:v>275.25</c:v>
                </c:pt>
                <c:pt idx="265">
                  <c:v>226.22222222222223</c:v>
                </c:pt>
                <c:pt idx="266">
                  <c:v>416</c:v>
                </c:pt>
                <c:pt idx="267">
                  <c:v>283</c:v>
                </c:pt>
                <c:pt idx="268">
                  <c:v>288.66666666666669</c:v>
                </c:pt>
                <c:pt idx="269">
                  <c:v>275.8</c:v>
                </c:pt>
                <c:pt idx="270">
                  <c:v>26</c:v>
                </c:pt>
                <c:pt idx="271">
                  <c:v>176</c:v>
                </c:pt>
                <c:pt idx="272">
                  <c:v>172.25</c:v>
                </c:pt>
                <c:pt idx="273">
                  <c:v>252.5</c:v>
                </c:pt>
                <c:pt idx="274">
                  <c:v>263</c:v>
                </c:pt>
                <c:pt idx="275">
                  <c:v>190.5</c:v>
                </c:pt>
                <c:pt idx="276">
                  <c:v>307.58333333333331</c:v>
                </c:pt>
                <c:pt idx="277">
                  <c:v>463</c:v>
                </c:pt>
                <c:pt idx="278">
                  <c:v>191.4</c:v>
                </c:pt>
                <c:pt idx="279">
                  <c:v>274.375</c:v>
                </c:pt>
                <c:pt idx="280">
                  <c:v>467.5</c:v>
                </c:pt>
                <c:pt idx="281">
                  <c:v>335.2</c:v>
                </c:pt>
                <c:pt idx="282">
                  <c:v>279.5</c:v>
                </c:pt>
                <c:pt idx="283">
                  <c:v>205</c:v>
                </c:pt>
                <c:pt idx="284">
                  <c:v>155.66666666666666</c:v>
                </c:pt>
                <c:pt idx="285">
                  <c:v>251.375</c:v>
                </c:pt>
                <c:pt idx="286">
                  <c:v>358</c:v>
                </c:pt>
                <c:pt idx="287">
                  <c:v>201</c:v>
                </c:pt>
                <c:pt idx="288">
                  <c:v>140.33333333333334</c:v>
                </c:pt>
                <c:pt idx="289">
                  <c:v>158</c:v>
                </c:pt>
                <c:pt idx="290">
                  <c:v>167</c:v>
                </c:pt>
                <c:pt idx="291">
                  <c:v>377</c:v>
                </c:pt>
                <c:pt idx="292">
                  <c:v>93</c:v>
                </c:pt>
                <c:pt idx="293">
                  <c:v>361</c:v>
                </c:pt>
                <c:pt idx="294">
                  <c:v>236</c:v>
                </c:pt>
                <c:pt idx="295">
                  <c:v>187.5</c:v>
                </c:pt>
                <c:pt idx="296">
                  <c:v>491</c:v>
                </c:pt>
                <c:pt idx="297">
                  <c:v>240</c:v>
                </c:pt>
                <c:pt idx="298">
                  <c:v>210.5</c:v>
                </c:pt>
                <c:pt idx="299">
                  <c:v>202</c:v>
                </c:pt>
                <c:pt idx="300">
                  <c:v>244.75</c:v>
                </c:pt>
                <c:pt idx="301">
                  <c:v>29</c:v>
                </c:pt>
                <c:pt idx="302">
                  <c:v>148</c:v>
                </c:pt>
                <c:pt idx="303">
                  <c:v>437</c:v>
                </c:pt>
                <c:pt idx="304">
                  <c:v>23</c:v>
                </c:pt>
                <c:pt idx="305">
                  <c:v>216</c:v>
                </c:pt>
                <c:pt idx="306">
                  <c:v>267</c:v>
                </c:pt>
                <c:pt idx="307">
                  <c:v>252</c:v>
                </c:pt>
                <c:pt idx="308">
                  <c:v>167</c:v>
                </c:pt>
                <c:pt idx="309">
                  <c:v>99</c:v>
                </c:pt>
                <c:pt idx="310">
                  <c:v>227.5</c:v>
                </c:pt>
                <c:pt idx="311">
                  <c:v>11</c:v>
                </c:pt>
                <c:pt idx="312">
                  <c:v>475</c:v>
                </c:pt>
                <c:pt idx="313">
                  <c:v>306</c:v>
                </c:pt>
                <c:pt idx="314">
                  <c:v>195</c:v>
                </c:pt>
                <c:pt idx="315">
                  <c:v>295.8</c:v>
                </c:pt>
                <c:pt idx="316">
                  <c:v>268.5</c:v>
                </c:pt>
                <c:pt idx="317">
                  <c:v>320.33333333333331</c:v>
                </c:pt>
                <c:pt idx="318">
                  <c:v>53</c:v>
                </c:pt>
                <c:pt idx="319">
                  <c:v>382</c:v>
                </c:pt>
                <c:pt idx="320">
                  <c:v>448</c:v>
                </c:pt>
                <c:pt idx="321">
                  <c:v>363.5</c:v>
                </c:pt>
                <c:pt idx="322">
                  <c:v>260.5</c:v>
                </c:pt>
                <c:pt idx="323">
                  <c:v>197</c:v>
                </c:pt>
                <c:pt idx="324">
                  <c:v>201.5</c:v>
                </c:pt>
                <c:pt idx="325">
                  <c:v>240.5</c:v>
                </c:pt>
                <c:pt idx="326">
                  <c:v>326</c:v>
                </c:pt>
                <c:pt idx="327">
                  <c:v>120</c:v>
                </c:pt>
                <c:pt idx="328">
                  <c:v>426.5</c:v>
                </c:pt>
                <c:pt idx="329">
                  <c:v>186.75</c:v>
                </c:pt>
                <c:pt idx="330">
                  <c:v>252</c:v>
                </c:pt>
                <c:pt idx="331">
                  <c:v>144</c:v>
                </c:pt>
                <c:pt idx="332">
                  <c:v>474</c:v>
                </c:pt>
                <c:pt idx="333">
                  <c:v>162</c:v>
                </c:pt>
                <c:pt idx="334">
                  <c:v>376.33333333333331</c:v>
                </c:pt>
                <c:pt idx="335">
                  <c:v>233.11111111111111</c:v>
                </c:pt>
                <c:pt idx="336">
                  <c:v>326</c:v>
                </c:pt>
                <c:pt idx="337">
                  <c:v>50</c:v>
                </c:pt>
                <c:pt idx="338">
                  <c:v>17</c:v>
                </c:pt>
                <c:pt idx="339">
                  <c:v>205</c:v>
                </c:pt>
              </c:numCache>
            </c:numRef>
          </c:val>
          <c:extLst>
            <c:ext xmlns:c16="http://schemas.microsoft.com/office/drawing/2014/chart" uri="{C3380CC4-5D6E-409C-BE32-E72D297353CC}">
              <c16:uniqueId val="{00000000-C1C4-4033-B689-0FCFD17C218D}"/>
            </c:ext>
          </c:extLst>
        </c:ser>
        <c:dLbls>
          <c:showLegendKey val="0"/>
          <c:showVal val="0"/>
          <c:showCatName val="0"/>
          <c:showSerName val="0"/>
          <c:showPercent val="0"/>
          <c:showBubbleSize val="0"/>
        </c:dLbls>
        <c:gapWidth val="150"/>
        <c:shape val="box"/>
        <c:axId val="633340824"/>
        <c:axId val="633339024"/>
        <c:axId val="0"/>
      </c:bar3DChart>
      <c:catAx>
        <c:axId val="633340824"/>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User name </a:t>
                </a:r>
              </a:p>
            </c:rich>
          </c:tx>
          <c:layout>
            <c:manualLayout>
              <c:xMode val="edge"/>
              <c:yMode val="edge"/>
              <c:x val="0.39527815056610061"/>
              <c:y val="0.90507910469524644"/>
            </c:manualLayout>
          </c:layout>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33339024"/>
        <c:crosses val="autoZero"/>
        <c:auto val="1"/>
        <c:lblAlgn val="ctr"/>
        <c:lblOffset val="100"/>
        <c:noMultiLvlLbl val="0"/>
      </c:catAx>
      <c:valAx>
        <c:axId val="633339024"/>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Watched per hour</a:t>
                </a:r>
              </a:p>
            </c:rich>
          </c:tx>
          <c:layout>
            <c:manualLayout>
              <c:xMode val="edge"/>
              <c:yMode val="edge"/>
              <c:x val="6.7492923936557569E-3"/>
              <c:y val="0.23794510061242344"/>
            </c:manualLayout>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33340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[Anupama.xlsx]Sheet8!PivotTable3</c:name>
    <c:fmtId val="12"/>
  </c:pivotSource>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1" dirty="0"/>
              <a:t>Total Movies vs. series watched per user</a:t>
            </a:r>
          </a:p>
        </c:rich>
      </c:tx>
      <c:layout>
        <c:manualLayout>
          <c:xMode val="edge"/>
          <c:yMode val="edge"/>
          <c:x val="0.27728805093782494"/>
          <c:y val="2.260381737539423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noFill/>
          <a:ln w="9525" cap="flat" cmpd="sng" algn="ctr">
            <a:solidFill>
              <a:schemeClr val="accent6"/>
            </a:solidFill>
            <a:miter lim="800000"/>
          </a:ln>
          <a:effectLst/>
        </c:spPr>
        <c:marker>
          <c:symbol val="circle"/>
          <c:size val="5"/>
          <c:spPr>
            <a:solidFill>
              <a:schemeClr val="accent6">
                <a:lumMod val="60000"/>
                <a:lumOff val="40000"/>
              </a:schemeClr>
            </a:solidFill>
            <a:ln w="9525">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6"/>
            </a:solidFill>
            <a:miter lim="800000"/>
          </a:ln>
          <a:effectLst/>
        </c:spPr>
        <c:marker>
          <c:symbol val="circle"/>
          <c:size val="5"/>
          <c:spPr>
            <a:solidFill>
              <a:schemeClr val="accent6">
                <a:lumMod val="60000"/>
                <a:lumOff val="40000"/>
              </a:schemeClr>
            </a:solidFill>
            <a:ln w="9525">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6"/>
            </a:solidFill>
            <a:miter lim="800000"/>
          </a:ln>
          <a:effectLst/>
        </c:spPr>
        <c:marker>
          <c:symbol val="circle"/>
          <c:size val="5"/>
          <c:spPr>
            <a:solidFill>
              <a:schemeClr val="accent6">
                <a:lumMod val="60000"/>
                <a:lumOff val="40000"/>
              </a:schemeClr>
            </a:solidFill>
            <a:ln w="9525">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6"/>
            </a:solidFill>
            <a:miter lim="800000"/>
          </a:ln>
          <a:effectLst/>
        </c:spPr>
        <c:marker>
          <c:symbol val="circle"/>
          <c:size val="5"/>
          <c:spPr>
            <a:solidFill>
              <a:schemeClr val="accent6">
                <a:lumMod val="60000"/>
                <a:lumOff val="40000"/>
              </a:schemeClr>
            </a:solidFill>
            <a:ln w="9525">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6"/>
            </a:solidFill>
            <a:miter lim="800000"/>
          </a:ln>
          <a:effectLst/>
        </c:spPr>
        <c:marker>
          <c:symbol val="circle"/>
          <c:size val="5"/>
          <c:spPr>
            <a:solidFill>
              <a:schemeClr val="accent6">
                <a:lumMod val="60000"/>
                <a:lumOff val="40000"/>
              </a:schemeClr>
            </a:solidFill>
            <a:ln w="9525">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6"/>
            </a:solidFill>
            <a:miter lim="800000"/>
          </a:ln>
          <a:effectLst/>
        </c:spPr>
        <c:marker>
          <c:symbol val="circle"/>
          <c:size val="5"/>
          <c:spPr>
            <a:solidFill>
              <a:schemeClr val="accent6">
                <a:lumMod val="60000"/>
                <a:lumOff val="40000"/>
              </a:schemeClr>
            </a:solidFill>
            <a:ln w="9525">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Sheet8!$B$3</c:f>
              <c:strCache>
                <c:ptCount val="1"/>
                <c:pt idx="0">
                  <c:v>Sum of Total_Movies_Watched</c:v>
                </c:pt>
              </c:strCache>
            </c:strRef>
          </c:tx>
          <c:spPr>
            <a:ln w="28575" cap="rnd">
              <a:solidFill>
                <a:schemeClr val="accent6"/>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Sheet8!$A$4:$A$344</c:f>
              <c:strCache>
                <c:ptCount val="340"/>
                <c:pt idx="0">
                  <c:v>April</c:v>
                </c:pt>
                <c:pt idx="1">
                  <c:v>Aaron</c:v>
                </c:pt>
                <c:pt idx="2">
                  <c:v>Abigail</c:v>
                </c:pt>
                <c:pt idx="3">
                  <c:v>Adam</c:v>
                </c:pt>
                <c:pt idx="4">
                  <c:v>Alexander</c:v>
                </c:pt>
                <c:pt idx="5">
                  <c:v>Alexandra</c:v>
                </c:pt>
                <c:pt idx="6">
                  <c:v>Alexandria</c:v>
                </c:pt>
                <c:pt idx="7">
                  <c:v>Alicia</c:v>
                </c:pt>
                <c:pt idx="8">
                  <c:v>Alison</c:v>
                </c:pt>
                <c:pt idx="9">
                  <c:v>Allen</c:v>
                </c:pt>
                <c:pt idx="10">
                  <c:v>Allison</c:v>
                </c:pt>
                <c:pt idx="11">
                  <c:v>Alvin</c:v>
                </c:pt>
                <c:pt idx="12">
                  <c:v>Alyssa</c:v>
                </c:pt>
                <c:pt idx="13">
                  <c:v>Amanda</c:v>
                </c:pt>
                <c:pt idx="14">
                  <c:v>Amber</c:v>
                </c:pt>
                <c:pt idx="15">
                  <c:v>Amy</c:v>
                </c:pt>
                <c:pt idx="16">
                  <c:v>Andre</c:v>
                </c:pt>
                <c:pt idx="17">
                  <c:v>Andrea</c:v>
                </c:pt>
                <c:pt idx="18">
                  <c:v>Andrew</c:v>
                </c:pt>
                <c:pt idx="19">
                  <c:v>Angel</c:v>
                </c:pt>
                <c:pt idx="20">
                  <c:v>Angela</c:v>
                </c:pt>
                <c:pt idx="21">
                  <c:v>Angelica</c:v>
                </c:pt>
                <c:pt idx="22">
                  <c:v>Anita</c:v>
                </c:pt>
                <c:pt idx="23">
                  <c:v>Ann</c:v>
                </c:pt>
                <c:pt idx="24">
                  <c:v>Anna</c:v>
                </c:pt>
                <c:pt idx="25">
                  <c:v>Anne</c:v>
                </c:pt>
                <c:pt idx="26">
                  <c:v>Anthony</c:v>
                </c:pt>
                <c:pt idx="27">
                  <c:v>Antonio</c:v>
                </c:pt>
                <c:pt idx="28">
                  <c:v>Ariel</c:v>
                </c:pt>
                <c:pt idx="29">
                  <c:v>Ashley</c:v>
                </c:pt>
                <c:pt idx="30">
                  <c:v>Audrey</c:v>
                </c:pt>
                <c:pt idx="31">
                  <c:v>Autumn</c:v>
                </c:pt>
                <c:pt idx="32">
                  <c:v>Barbara</c:v>
                </c:pt>
                <c:pt idx="33">
                  <c:v>Benjamin</c:v>
                </c:pt>
                <c:pt idx="34">
                  <c:v>Beth</c:v>
                </c:pt>
                <c:pt idx="35">
                  <c:v>Bethany</c:v>
                </c:pt>
                <c:pt idx="36">
                  <c:v>Betty</c:v>
                </c:pt>
                <c:pt idx="37">
                  <c:v>Bianca</c:v>
                </c:pt>
                <c:pt idx="38">
                  <c:v>Billy</c:v>
                </c:pt>
                <c:pt idx="39">
                  <c:v>Bradley</c:v>
                </c:pt>
                <c:pt idx="40">
                  <c:v>Brandon</c:v>
                </c:pt>
                <c:pt idx="41">
                  <c:v>Breanna</c:v>
                </c:pt>
                <c:pt idx="42">
                  <c:v>Brett</c:v>
                </c:pt>
                <c:pt idx="43">
                  <c:v>Brian</c:v>
                </c:pt>
                <c:pt idx="44">
                  <c:v>Briana</c:v>
                </c:pt>
                <c:pt idx="45">
                  <c:v>Brittany</c:v>
                </c:pt>
                <c:pt idx="46">
                  <c:v>Brittney</c:v>
                </c:pt>
                <c:pt idx="47">
                  <c:v>Brooke</c:v>
                </c:pt>
                <c:pt idx="48">
                  <c:v>Bruce</c:v>
                </c:pt>
                <c:pt idx="49">
                  <c:v>Bryan</c:v>
                </c:pt>
                <c:pt idx="50">
                  <c:v>Caitlin</c:v>
                </c:pt>
                <c:pt idx="51">
                  <c:v>Calvin</c:v>
                </c:pt>
                <c:pt idx="52">
                  <c:v>Cameron</c:v>
                </c:pt>
                <c:pt idx="53">
                  <c:v>Carla</c:v>
                </c:pt>
                <c:pt idx="54">
                  <c:v>Carlos</c:v>
                </c:pt>
                <c:pt idx="55">
                  <c:v>Carly</c:v>
                </c:pt>
                <c:pt idx="56">
                  <c:v>Carmen</c:v>
                </c:pt>
                <c:pt idx="57">
                  <c:v>Carol</c:v>
                </c:pt>
                <c:pt idx="58">
                  <c:v>Caroline</c:v>
                </c:pt>
                <c:pt idx="59">
                  <c:v>Carolyn</c:v>
                </c:pt>
                <c:pt idx="60">
                  <c:v>Carrie</c:v>
                </c:pt>
                <c:pt idx="61">
                  <c:v>Cassandra</c:v>
                </c:pt>
                <c:pt idx="62">
                  <c:v>Cassie</c:v>
                </c:pt>
                <c:pt idx="63">
                  <c:v>Catherine</c:v>
                </c:pt>
                <c:pt idx="64">
                  <c:v>Cathy</c:v>
                </c:pt>
                <c:pt idx="65">
                  <c:v>Chad</c:v>
                </c:pt>
                <c:pt idx="66">
                  <c:v>Charles</c:v>
                </c:pt>
                <c:pt idx="67">
                  <c:v>Chelsea</c:v>
                </c:pt>
                <c:pt idx="68">
                  <c:v>Cheryl</c:v>
                </c:pt>
                <c:pt idx="69">
                  <c:v>Chloe</c:v>
                </c:pt>
                <c:pt idx="70">
                  <c:v>Chris</c:v>
                </c:pt>
                <c:pt idx="71">
                  <c:v>Christian</c:v>
                </c:pt>
                <c:pt idx="72">
                  <c:v>Christina</c:v>
                </c:pt>
                <c:pt idx="73">
                  <c:v>Christine</c:v>
                </c:pt>
                <c:pt idx="74">
                  <c:v>Christopher</c:v>
                </c:pt>
                <c:pt idx="75">
                  <c:v>Cindy</c:v>
                </c:pt>
                <c:pt idx="76">
                  <c:v>Claire</c:v>
                </c:pt>
                <c:pt idx="77">
                  <c:v>Claudia</c:v>
                </c:pt>
                <c:pt idx="78">
                  <c:v>Cody</c:v>
                </c:pt>
                <c:pt idx="79">
                  <c:v>Cole</c:v>
                </c:pt>
                <c:pt idx="80">
                  <c:v>Cory</c:v>
                </c:pt>
                <c:pt idx="81">
                  <c:v>Courtney</c:v>
                </c:pt>
                <c:pt idx="82">
                  <c:v>Craig</c:v>
                </c:pt>
                <c:pt idx="83">
                  <c:v>Crystal</c:v>
                </c:pt>
                <c:pt idx="84">
                  <c:v>Cynthia</c:v>
                </c:pt>
                <c:pt idx="85">
                  <c:v>Dale</c:v>
                </c:pt>
                <c:pt idx="86">
                  <c:v>Dana</c:v>
                </c:pt>
                <c:pt idx="87">
                  <c:v>Daniel</c:v>
                </c:pt>
                <c:pt idx="88">
                  <c:v>Danielle</c:v>
                </c:pt>
                <c:pt idx="89">
                  <c:v>Darlene</c:v>
                </c:pt>
                <c:pt idx="90">
                  <c:v>Darrell</c:v>
                </c:pt>
                <c:pt idx="91">
                  <c:v>Darren</c:v>
                </c:pt>
                <c:pt idx="92">
                  <c:v>David</c:v>
                </c:pt>
                <c:pt idx="93">
                  <c:v>Dawn</c:v>
                </c:pt>
                <c:pt idx="94">
                  <c:v>Deborah</c:v>
                </c:pt>
                <c:pt idx="95">
                  <c:v>Debra</c:v>
                </c:pt>
                <c:pt idx="96">
                  <c:v>Denise</c:v>
                </c:pt>
                <c:pt idx="97">
                  <c:v>Dennis</c:v>
                </c:pt>
                <c:pt idx="98">
                  <c:v>Derek</c:v>
                </c:pt>
                <c:pt idx="99">
                  <c:v>Derrick</c:v>
                </c:pt>
                <c:pt idx="100">
                  <c:v>Desiree</c:v>
                </c:pt>
                <c:pt idx="101">
                  <c:v>Destiny</c:v>
                </c:pt>
                <c:pt idx="102">
                  <c:v>Devin</c:v>
                </c:pt>
                <c:pt idx="103">
                  <c:v>Devon</c:v>
                </c:pt>
                <c:pt idx="104">
                  <c:v>Diana</c:v>
                </c:pt>
                <c:pt idx="105">
                  <c:v>Donald</c:v>
                </c:pt>
                <c:pt idx="106">
                  <c:v>Donna</c:v>
                </c:pt>
                <c:pt idx="107">
                  <c:v>Douglas</c:v>
                </c:pt>
                <c:pt idx="108">
                  <c:v>Duane</c:v>
                </c:pt>
                <c:pt idx="109">
                  <c:v>Dustin</c:v>
                </c:pt>
                <c:pt idx="110">
                  <c:v>Dylan</c:v>
                </c:pt>
                <c:pt idx="111">
                  <c:v>Ebony</c:v>
                </c:pt>
                <c:pt idx="112">
                  <c:v>Edward</c:v>
                </c:pt>
                <c:pt idx="113">
                  <c:v>Elizabeth</c:v>
                </c:pt>
                <c:pt idx="114">
                  <c:v>Emily</c:v>
                </c:pt>
                <c:pt idx="115">
                  <c:v>Emma</c:v>
                </c:pt>
                <c:pt idx="116">
                  <c:v>Eric</c:v>
                </c:pt>
                <c:pt idx="117">
                  <c:v>Erica</c:v>
                </c:pt>
                <c:pt idx="118">
                  <c:v>Erika</c:v>
                </c:pt>
                <c:pt idx="119">
                  <c:v>Erin</c:v>
                </c:pt>
                <c:pt idx="120">
                  <c:v>Ethan</c:v>
                </c:pt>
                <c:pt idx="121">
                  <c:v>Eugene</c:v>
                </c:pt>
                <c:pt idx="122">
                  <c:v>Felicia</c:v>
                </c:pt>
                <c:pt idx="123">
                  <c:v>Frances</c:v>
                </c:pt>
                <c:pt idx="124">
                  <c:v>Francis</c:v>
                </c:pt>
                <c:pt idx="125">
                  <c:v>Gabriel</c:v>
                </c:pt>
                <c:pt idx="126">
                  <c:v>Gabrielle</c:v>
                </c:pt>
                <c:pt idx="127">
                  <c:v>Gail</c:v>
                </c:pt>
                <c:pt idx="128">
                  <c:v>Garrett</c:v>
                </c:pt>
                <c:pt idx="129">
                  <c:v>Gary</c:v>
                </c:pt>
                <c:pt idx="130">
                  <c:v>Gene</c:v>
                </c:pt>
                <c:pt idx="131">
                  <c:v>Gina</c:v>
                </c:pt>
                <c:pt idx="132">
                  <c:v>Glenda</c:v>
                </c:pt>
                <c:pt idx="133">
                  <c:v>Grace</c:v>
                </c:pt>
                <c:pt idx="134">
                  <c:v>Grant</c:v>
                </c:pt>
                <c:pt idx="135">
                  <c:v>Gregg</c:v>
                </c:pt>
                <c:pt idx="136">
                  <c:v>Gregory</c:v>
                </c:pt>
                <c:pt idx="137">
                  <c:v>Harold</c:v>
                </c:pt>
                <c:pt idx="138">
                  <c:v>Hayden</c:v>
                </c:pt>
                <c:pt idx="139">
                  <c:v>Heather</c:v>
                </c:pt>
                <c:pt idx="140">
                  <c:v>Hector</c:v>
                </c:pt>
                <c:pt idx="141">
                  <c:v>Heidi</c:v>
                </c:pt>
                <c:pt idx="142">
                  <c:v>Helen</c:v>
                </c:pt>
                <c:pt idx="143">
                  <c:v>Hunter</c:v>
                </c:pt>
                <c:pt idx="144">
                  <c:v>Ian</c:v>
                </c:pt>
                <c:pt idx="145">
                  <c:v>Jack</c:v>
                </c:pt>
                <c:pt idx="146">
                  <c:v>Jaclyn</c:v>
                </c:pt>
                <c:pt idx="147">
                  <c:v>Jacob</c:v>
                </c:pt>
                <c:pt idx="148">
                  <c:v>Jaime</c:v>
                </c:pt>
                <c:pt idx="149">
                  <c:v>James</c:v>
                </c:pt>
                <c:pt idx="150">
                  <c:v>Jamie</c:v>
                </c:pt>
                <c:pt idx="151">
                  <c:v>Jane</c:v>
                </c:pt>
                <c:pt idx="152">
                  <c:v>Janet</c:v>
                </c:pt>
                <c:pt idx="153">
                  <c:v>Jasmine</c:v>
                </c:pt>
                <c:pt idx="154">
                  <c:v>Jason</c:v>
                </c:pt>
                <c:pt idx="155">
                  <c:v>Jean</c:v>
                </c:pt>
                <c:pt idx="156">
                  <c:v>Jeff</c:v>
                </c:pt>
                <c:pt idx="157">
                  <c:v>Jeffery</c:v>
                </c:pt>
                <c:pt idx="158">
                  <c:v>Jeffrey</c:v>
                </c:pt>
                <c:pt idx="159">
                  <c:v>Jennifer</c:v>
                </c:pt>
                <c:pt idx="160">
                  <c:v>Jeremiah</c:v>
                </c:pt>
                <c:pt idx="161">
                  <c:v>Jeremy</c:v>
                </c:pt>
                <c:pt idx="162">
                  <c:v>Jerome</c:v>
                </c:pt>
                <c:pt idx="163">
                  <c:v>Jerry</c:v>
                </c:pt>
                <c:pt idx="164">
                  <c:v>Jesse</c:v>
                </c:pt>
                <c:pt idx="165">
                  <c:v>Jessica</c:v>
                </c:pt>
                <c:pt idx="166">
                  <c:v>Jesus</c:v>
                </c:pt>
                <c:pt idx="167">
                  <c:v>Jill</c:v>
                </c:pt>
                <c:pt idx="168">
                  <c:v>Jimmy</c:v>
                </c:pt>
                <c:pt idx="169">
                  <c:v>Joann</c:v>
                </c:pt>
                <c:pt idx="170">
                  <c:v>Jocelyn</c:v>
                </c:pt>
                <c:pt idx="171">
                  <c:v>Joel</c:v>
                </c:pt>
                <c:pt idx="172">
                  <c:v>John</c:v>
                </c:pt>
                <c:pt idx="173">
                  <c:v>Johnathan</c:v>
                </c:pt>
                <c:pt idx="174">
                  <c:v>Johnny</c:v>
                </c:pt>
                <c:pt idx="175">
                  <c:v>Jonathan</c:v>
                </c:pt>
                <c:pt idx="176">
                  <c:v>Jonathon</c:v>
                </c:pt>
                <c:pt idx="177">
                  <c:v>Jordan</c:v>
                </c:pt>
                <c:pt idx="178">
                  <c:v>Jose</c:v>
                </c:pt>
                <c:pt idx="179">
                  <c:v>Joseph</c:v>
                </c:pt>
                <c:pt idx="180">
                  <c:v>Joshua</c:v>
                </c:pt>
                <c:pt idx="181">
                  <c:v>Juan</c:v>
                </c:pt>
                <c:pt idx="182">
                  <c:v>Judy</c:v>
                </c:pt>
                <c:pt idx="183">
                  <c:v>Julia</c:v>
                </c:pt>
                <c:pt idx="184">
                  <c:v>Julian</c:v>
                </c:pt>
                <c:pt idx="185">
                  <c:v>Julie</c:v>
                </c:pt>
                <c:pt idx="186">
                  <c:v>Justin</c:v>
                </c:pt>
                <c:pt idx="187">
                  <c:v>Kara</c:v>
                </c:pt>
                <c:pt idx="188">
                  <c:v>Karen</c:v>
                </c:pt>
                <c:pt idx="189">
                  <c:v>Katelyn</c:v>
                </c:pt>
                <c:pt idx="190">
                  <c:v>Katherine</c:v>
                </c:pt>
                <c:pt idx="191">
                  <c:v>Kathryn</c:v>
                </c:pt>
                <c:pt idx="192">
                  <c:v>Kathy</c:v>
                </c:pt>
                <c:pt idx="193">
                  <c:v>Katie</c:v>
                </c:pt>
                <c:pt idx="194">
                  <c:v>Katrina</c:v>
                </c:pt>
                <c:pt idx="195">
                  <c:v>Kayla</c:v>
                </c:pt>
                <c:pt idx="196">
                  <c:v>Keith</c:v>
                </c:pt>
                <c:pt idx="197">
                  <c:v>Kelly</c:v>
                </c:pt>
                <c:pt idx="198">
                  <c:v>Kelsey</c:v>
                </c:pt>
                <c:pt idx="199">
                  <c:v>Kenneth</c:v>
                </c:pt>
                <c:pt idx="200">
                  <c:v>Kerri</c:v>
                </c:pt>
                <c:pt idx="201">
                  <c:v>Kevin</c:v>
                </c:pt>
                <c:pt idx="202">
                  <c:v>Kim</c:v>
                </c:pt>
                <c:pt idx="203">
                  <c:v>Kimberly</c:v>
                </c:pt>
                <c:pt idx="204">
                  <c:v>Krista</c:v>
                </c:pt>
                <c:pt idx="205">
                  <c:v>Kristen</c:v>
                </c:pt>
                <c:pt idx="206">
                  <c:v>Kristin</c:v>
                </c:pt>
                <c:pt idx="207">
                  <c:v>Kristina</c:v>
                </c:pt>
                <c:pt idx="208">
                  <c:v>Kristy</c:v>
                </c:pt>
                <c:pt idx="209">
                  <c:v>Kurt</c:v>
                </c:pt>
                <c:pt idx="210">
                  <c:v>Kyle</c:v>
                </c:pt>
                <c:pt idx="211">
                  <c:v>Lance</c:v>
                </c:pt>
                <c:pt idx="212">
                  <c:v>Larry</c:v>
                </c:pt>
                <c:pt idx="213">
                  <c:v>Laura</c:v>
                </c:pt>
                <c:pt idx="214">
                  <c:v>Lauren</c:v>
                </c:pt>
                <c:pt idx="215">
                  <c:v>Laurie</c:v>
                </c:pt>
                <c:pt idx="216">
                  <c:v>Leah</c:v>
                </c:pt>
                <c:pt idx="217">
                  <c:v>Leon</c:v>
                </c:pt>
                <c:pt idx="218">
                  <c:v>Leslie</c:v>
                </c:pt>
                <c:pt idx="219">
                  <c:v>Levi</c:v>
                </c:pt>
                <c:pt idx="220">
                  <c:v>Linda</c:v>
                </c:pt>
                <c:pt idx="221">
                  <c:v>Lindsay</c:v>
                </c:pt>
                <c:pt idx="222">
                  <c:v>Lindsey</c:v>
                </c:pt>
                <c:pt idx="223">
                  <c:v>Lisa</c:v>
                </c:pt>
                <c:pt idx="224">
                  <c:v>Lori</c:v>
                </c:pt>
                <c:pt idx="225">
                  <c:v>Lynn</c:v>
                </c:pt>
                <c:pt idx="226">
                  <c:v>Madison</c:v>
                </c:pt>
                <c:pt idx="227">
                  <c:v>Makayla</c:v>
                </c:pt>
                <c:pt idx="228">
                  <c:v>Margaret</c:v>
                </c:pt>
                <c:pt idx="229">
                  <c:v>Maria</c:v>
                </c:pt>
                <c:pt idx="230">
                  <c:v>Mariah</c:v>
                </c:pt>
                <c:pt idx="231">
                  <c:v>Marie</c:v>
                </c:pt>
                <c:pt idx="232">
                  <c:v>Marisa</c:v>
                </c:pt>
                <c:pt idx="233">
                  <c:v>Marissa</c:v>
                </c:pt>
                <c:pt idx="234">
                  <c:v>Mark</c:v>
                </c:pt>
                <c:pt idx="235">
                  <c:v>Martin</c:v>
                </c:pt>
                <c:pt idx="236">
                  <c:v>Marvin</c:v>
                </c:pt>
                <c:pt idx="237">
                  <c:v>Mary</c:v>
                </c:pt>
                <c:pt idx="238">
                  <c:v>Mason</c:v>
                </c:pt>
                <c:pt idx="239">
                  <c:v>Matthew</c:v>
                </c:pt>
                <c:pt idx="240">
                  <c:v>Maurice</c:v>
                </c:pt>
                <c:pt idx="241">
                  <c:v>Megan</c:v>
                </c:pt>
                <c:pt idx="242">
                  <c:v>Meghan</c:v>
                </c:pt>
                <c:pt idx="243">
                  <c:v>Melissa</c:v>
                </c:pt>
                <c:pt idx="244">
                  <c:v>Melvin</c:v>
                </c:pt>
                <c:pt idx="245">
                  <c:v>Michael</c:v>
                </c:pt>
                <c:pt idx="246">
                  <c:v>Michele</c:v>
                </c:pt>
                <c:pt idx="247">
                  <c:v>Michelle</c:v>
                </c:pt>
                <c:pt idx="248">
                  <c:v>Miranda</c:v>
                </c:pt>
                <c:pt idx="249">
                  <c:v>Molly</c:v>
                </c:pt>
                <c:pt idx="250">
                  <c:v>Natalie</c:v>
                </c:pt>
                <c:pt idx="251">
                  <c:v>Natasha</c:v>
                </c:pt>
                <c:pt idx="252">
                  <c:v>Nathan</c:v>
                </c:pt>
                <c:pt idx="253">
                  <c:v>Nicholas</c:v>
                </c:pt>
                <c:pt idx="254">
                  <c:v>Nichole</c:v>
                </c:pt>
                <c:pt idx="255">
                  <c:v>Nicolas</c:v>
                </c:pt>
                <c:pt idx="256">
                  <c:v>Nicole</c:v>
                </c:pt>
                <c:pt idx="257">
                  <c:v>Nina</c:v>
                </c:pt>
                <c:pt idx="258">
                  <c:v>Norma</c:v>
                </c:pt>
                <c:pt idx="259">
                  <c:v>Norman</c:v>
                </c:pt>
                <c:pt idx="260">
                  <c:v>Olivia</c:v>
                </c:pt>
                <c:pt idx="261">
                  <c:v>Paige</c:v>
                </c:pt>
                <c:pt idx="262">
                  <c:v>Pamela</c:v>
                </c:pt>
                <c:pt idx="263">
                  <c:v>Patricia</c:v>
                </c:pt>
                <c:pt idx="264">
                  <c:v>Patrick</c:v>
                </c:pt>
                <c:pt idx="265">
                  <c:v>Paul</c:v>
                </c:pt>
                <c:pt idx="266">
                  <c:v>Peter</c:v>
                </c:pt>
                <c:pt idx="267">
                  <c:v>Phillip</c:v>
                </c:pt>
                <c:pt idx="268">
                  <c:v>Phyllis</c:v>
                </c:pt>
                <c:pt idx="269">
                  <c:v>Rachel</c:v>
                </c:pt>
                <c:pt idx="270">
                  <c:v>Randall</c:v>
                </c:pt>
                <c:pt idx="271">
                  <c:v>Randy</c:v>
                </c:pt>
                <c:pt idx="272">
                  <c:v>Rebecca</c:v>
                </c:pt>
                <c:pt idx="273">
                  <c:v>Reginald</c:v>
                </c:pt>
                <c:pt idx="274">
                  <c:v>Renee</c:v>
                </c:pt>
                <c:pt idx="275">
                  <c:v>Rhonda</c:v>
                </c:pt>
                <c:pt idx="276">
                  <c:v>Richard</c:v>
                </c:pt>
                <c:pt idx="277">
                  <c:v>Rick</c:v>
                </c:pt>
                <c:pt idx="278">
                  <c:v>Robert</c:v>
                </c:pt>
                <c:pt idx="279">
                  <c:v>Ryan</c:v>
                </c:pt>
                <c:pt idx="280">
                  <c:v>Sabrina</c:v>
                </c:pt>
                <c:pt idx="281">
                  <c:v>Samantha</c:v>
                </c:pt>
                <c:pt idx="282">
                  <c:v>Samuel</c:v>
                </c:pt>
                <c:pt idx="283">
                  <c:v>Sandra</c:v>
                </c:pt>
                <c:pt idx="284">
                  <c:v>Sara</c:v>
                </c:pt>
                <c:pt idx="285">
                  <c:v>Sarah</c:v>
                </c:pt>
                <c:pt idx="286">
                  <c:v>Scott</c:v>
                </c:pt>
                <c:pt idx="287">
                  <c:v>Shane</c:v>
                </c:pt>
                <c:pt idx="288">
                  <c:v>Shannon</c:v>
                </c:pt>
                <c:pt idx="289">
                  <c:v>Shawna</c:v>
                </c:pt>
                <c:pt idx="290">
                  <c:v>Sheri</c:v>
                </c:pt>
                <c:pt idx="291">
                  <c:v>Sherri</c:v>
                </c:pt>
                <c:pt idx="292">
                  <c:v>Sherry</c:v>
                </c:pt>
                <c:pt idx="293">
                  <c:v>Sierra</c:v>
                </c:pt>
                <c:pt idx="294">
                  <c:v>Spencer</c:v>
                </c:pt>
                <c:pt idx="295">
                  <c:v>Stacey</c:v>
                </c:pt>
                <c:pt idx="296">
                  <c:v>Stacy</c:v>
                </c:pt>
                <c:pt idx="297">
                  <c:v>Stefanie</c:v>
                </c:pt>
                <c:pt idx="298">
                  <c:v>Stephanie</c:v>
                </c:pt>
                <c:pt idx="299">
                  <c:v>Stephen</c:v>
                </c:pt>
                <c:pt idx="300">
                  <c:v>Steven</c:v>
                </c:pt>
                <c:pt idx="301">
                  <c:v>Sue</c:v>
                </c:pt>
                <c:pt idx="302">
                  <c:v>Susan</c:v>
                </c:pt>
                <c:pt idx="303">
                  <c:v>Suzanne</c:v>
                </c:pt>
                <c:pt idx="304">
                  <c:v>Sydney</c:v>
                </c:pt>
                <c:pt idx="305">
                  <c:v>Sylvia</c:v>
                </c:pt>
                <c:pt idx="306">
                  <c:v>Tammy</c:v>
                </c:pt>
                <c:pt idx="307">
                  <c:v>Tanya</c:v>
                </c:pt>
                <c:pt idx="308">
                  <c:v>Taylor</c:v>
                </c:pt>
                <c:pt idx="309">
                  <c:v>Terrence</c:v>
                </c:pt>
                <c:pt idx="310">
                  <c:v>Terri</c:v>
                </c:pt>
                <c:pt idx="311">
                  <c:v>Terry</c:v>
                </c:pt>
                <c:pt idx="312">
                  <c:v>Theodore</c:v>
                </c:pt>
                <c:pt idx="313">
                  <c:v>Thomas</c:v>
                </c:pt>
                <c:pt idx="314">
                  <c:v>Tiffany</c:v>
                </c:pt>
                <c:pt idx="315">
                  <c:v>Timothy</c:v>
                </c:pt>
                <c:pt idx="316">
                  <c:v>Tina</c:v>
                </c:pt>
                <c:pt idx="317">
                  <c:v>Todd</c:v>
                </c:pt>
                <c:pt idx="318">
                  <c:v>Tommy</c:v>
                </c:pt>
                <c:pt idx="319">
                  <c:v>Tony</c:v>
                </c:pt>
                <c:pt idx="320">
                  <c:v>Tracey</c:v>
                </c:pt>
                <c:pt idx="321">
                  <c:v>Tracy</c:v>
                </c:pt>
                <c:pt idx="322">
                  <c:v>Travis</c:v>
                </c:pt>
                <c:pt idx="323">
                  <c:v>Trevor</c:v>
                </c:pt>
                <c:pt idx="324">
                  <c:v>Troy</c:v>
                </c:pt>
                <c:pt idx="325">
                  <c:v>Tyler</c:v>
                </c:pt>
                <c:pt idx="326">
                  <c:v>Valerie</c:v>
                </c:pt>
                <c:pt idx="327">
                  <c:v>Veronica</c:v>
                </c:pt>
                <c:pt idx="328">
                  <c:v>Vickie</c:v>
                </c:pt>
                <c:pt idx="329">
                  <c:v>Victor</c:v>
                </c:pt>
                <c:pt idx="330">
                  <c:v>Victoria</c:v>
                </c:pt>
                <c:pt idx="331">
                  <c:v>Vincent</c:v>
                </c:pt>
                <c:pt idx="332">
                  <c:v>Walter</c:v>
                </c:pt>
                <c:pt idx="333">
                  <c:v>Wayne</c:v>
                </c:pt>
                <c:pt idx="334">
                  <c:v>Wendy</c:v>
                </c:pt>
                <c:pt idx="335">
                  <c:v>William</c:v>
                </c:pt>
                <c:pt idx="336">
                  <c:v>Xavier</c:v>
                </c:pt>
                <c:pt idx="337">
                  <c:v>Yolanda</c:v>
                </c:pt>
                <c:pt idx="338">
                  <c:v>Yvonne</c:v>
                </c:pt>
                <c:pt idx="339">
                  <c:v>Zachary</c:v>
                </c:pt>
              </c:strCache>
            </c:strRef>
          </c:cat>
          <c:val>
            <c:numRef>
              <c:f>Sheet8!$B$4:$B$344</c:f>
              <c:numCache>
                <c:formatCode>General</c:formatCode>
                <c:ptCount val="340"/>
                <c:pt idx="0">
                  <c:v>2699</c:v>
                </c:pt>
                <c:pt idx="1">
                  <c:v>1662</c:v>
                </c:pt>
                <c:pt idx="2">
                  <c:v>647</c:v>
                </c:pt>
                <c:pt idx="3">
                  <c:v>1621</c:v>
                </c:pt>
                <c:pt idx="4">
                  <c:v>1107</c:v>
                </c:pt>
                <c:pt idx="5">
                  <c:v>1774</c:v>
                </c:pt>
                <c:pt idx="6">
                  <c:v>749</c:v>
                </c:pt>
                <c:pt idx="7">
                  <c:v>2235</c:v>
                </c:pt>
                <c:pt idx="8">
                  <c:v>708</c:v>
                </c:pt>
                <c:pt idx="9">
                  <c:v>406</c:v>
                </c:pt>
                <c:pt idx="10">
                  <c:v>987</c:v>
                </c:pt>
                <c:pt idx="11">
                  <c:v>247</c:v>
                </c:pt>
                <c:pt idx="12">
                  <c:v>142</c:v>
                </c:pt>
                <c:pt idx="13">
                  <c:v>5564</c:v>
                </c:pt>
                <c:pt idx="14">
                  <c:v>2383</c:v>
                </c:pt>
                <c:pt idx="15">
                  <c:v>4224</c:v>
                </c:pt>
                <c:pt idx="16">
                  <c:v>178</c:v>
                </c:pt>
                <c:pt idx="17">
                  <c:v>718</c:v>
                </c:pt>
                <c:pt idx="18">
                  <c:v>2406</c:v>
                </c:pt>
                <c:pt idx="19">
                  <c:v>969</c:v>
                </c:pt>
                <c:pt idx="20">
                  <c:v>3792</c:v>
                </c:pt>
                <c:pt idx="21">
                  <c:v>378</c:v>
                </c:pt>
                <c:pt idx="22">
                  <c:v>340</c:v>
                </c:pt>
                <c:pt idx="23">
                  <c:v>1820</c:v>
                </c:pt>
                <c:pt idx="24">
                  <c:v>475</c:v>
                </c:pt>
                <c:pt idx="25">
                  <c:v>40</c:v>
                </c:pt>
                <c:pt idx="26">
                  <c:v>1210</c:v>
                </c:pt>
                <c:pt idx="27">
                  <c:v>727</c:v>
                </c:pt>
                <c:pt idx="28">
                  <c:v>467</c:v>
                </c:pt>
                <c:pt idx="29">
                  <c:v>6918</c:v>
                </c:pt>
                <c:pt idx="30">
                  <c:v>923</c:v>
                </c:pt>
                <c:pt idx="31">
                  <c:v>126</c:v>
                </c:pt>
                <c:pt idx="32">
                  <c:v>841</c:v>
                </c:pt>
                <c:pt idx="33">
                  <c:v>1544</c:v>
                </c:pt>
                <c:pt idx="34">
                  <c:v>1555</c:v>
                </c:pt>
                <c:pt idx="35">
                  <c:v>60</c:v>
                </c:pt>
                <c:pt idx="36">
                  <c:v>26</c:v>
                </c:pt>
                <c:pt idx="37">
                  <c:v>928</c:v>
                </c:pt>
                <c:pt idx="38">
                  <c:v>385</c:v>
                </c:pt>
                <c:pt idx="39">
                  <c:v>969</c:v>
                </c:pt>
                <c:pt idx="40">
                  <c:v>1675</c:v>
                </c:pt>
                <c:pt idx="41">
                  <c:v>860</c:v>
                </c:pt>
                <c:pt idx="42">
                  <c:v>998</c:v>
                </c:pt>
                <c:pt idx="43">
                  <c:v>3127</c:v>
                </c:pt>
                <c:pt idx="44">
                  <c:v>920</c:v>
                </c:pt>
                <c:pt idx="45">
                  <c:v>2593</c:v>
                </c:pt>
                <c:pt idx="46">
                  <c:v>1027</c:v>
                </c:pt>
                <c:pt idx="47">
                  <c:v>890</c:v>
                </c:pt>
                <c:pt idx="48">
                  <c:v>508</c:v>
                </c:pt>
                <c:pt idx="49">
                  <c:v>875</c:v>
                </c:pt>
                <c:pt idx="50">
                  <c:v>453</c:v>
                </c:pt>
                <c:pt idx="51">
                  <c:v>858</c:v>
                </c:pt>
                <c:pt idx="52">
                  <c:v>851</c:v>
                </c:pt>
                <c:pt idx="53">
                  <c:v>357</c:v>
                </c:pt>
                <c:pt idx="54">
                  <c:v>743</c:v>
                </c:pt>
                <c:pt idx="55">
                  <c:v>549</c:v>
                </c:pt>
                <c:pt idx="56">
                  <c:v>635</c:v>
                </c:pt>
                <c:pt idx="57">
                  <c:v>877</c:v>
                </c:pt>
                <c:pt idx="58">
                  <c:v>378</c:v>
                </c:pt>
                <c:pt idx="59">
                  <c:v>2740</c:v>
                </c:pt>
                <c:pt idx="60">
                  <c:v>44</c:v>
                </c:pt>
                <c:pt idx="61">
                  <c:v>880</c:v>
                </c:pt>
                <c:pt idx="62">
                  <c:v>1091</c:v>
                </c:pt>
                <c:pt idx="63">
                  <c:v>994</c:v>
                </c:pt>
                <c:pt idx="64">
                  <c:v>737</c:v>
                </c:pt>
                <c:pt idx="65">
                  <c:v>718</c:v>
                </c:pt>
                <c:pt idx="66">
                  <c:v>6344</c:v>
                </c:pt>
                <c:pt idx="67">
                  <c:v>1202</c:v>
                </c:pt>
                <c:pt idx="68">
                  <c:v>438</c:v>
                </c:pt>
                <c:pt idx="69">
                  <c:v>831</c:v>
                </c:pt>
                <c:pt idx="70">
                  <c:v>841</c:v>
                </c:pt>
                <c:pt idx="71">
                  <c:v>240</c:v>
                </c:pt>
                <c:pt idx="72">
                  <c:v>1251</c:v>
                </c:pt>
                <c:pt idx="73">
                  <c:v>1757</c:v>
                </c:pt>
                <c:pt idx="74">
                  <c:v>5373</c:v>
                </c:pt>
                <c:pt idx="75">
                  <c:v>1496</c:v>
                </c:pt>
                <c:pt idx="76">
                  <c:v>295</c:v>
                </c:pt>
                <c:pt idx="77">
                  <c:v>316</c:v>
                </c:pt>
                <c:pt idx="78">
                  <c:v>184</c:v>
                </c:pt>
                <c:pt idx="79">
                  <c:v>61</c:v>
                </c:pt>
                <c:pt idx="80">
                  <c:v>417</c:v>
                </c:pt>
                <c:pt idx="81">
                  <c:v>3049</c:v>
                </c:pt>
                <c:pt idx="82">
                  <c:v>2480</c:v>
                </c:pt>
                <c:pt idx="83">
                  <c:v>858</c:v>
                </c:pt>
                <c:pt idx="84">
                  <c:v>3039</c:v>
                </c:pt>
                <c:pt idx="85">
                  <c:v>747</c:v>
                </c:pt>
                <c:pt idx="86">
                  <c:v>996</c:v>
                </c:pt>
                <c:pt idx="87">
                  <c:v>8214</c:v>
                </c:pt>
                <c:pt idx="88">
                  <c:v>3782</c:v>
                </c:pt>
                <c:pt idx="89">
                  <c:v>936</c:v>
                </c:pt>
                <c:pt idx="90">
                  <c:v>1330</c:v>
                </c:pt>
                <c:pt idx="91">
                  <c:v>424</c:v>
                </c:pt>
                <c:pt idx="92">
                  <c:v>6890</c:v>
                </c:pt>
                <c:pt idx="93">
                  <c:v>2522</c:v>
                </c:pt>
                <c:pt idx="94">
                  <c:v>988</c:v>
                </c:pt>
                <c:pt idx="95">
                  <c:v>628</c:v>
                </c:pt>
                <c:pt idx="96">
                  <c:v>580</c:v>
                </c:pt>
                <c:pt idx="97">
                  <c:v>434</c:v>
                </c:pt>
                <c:pt idx="98">
                  <c:v>1083</c:v>
                </c:pt>
                <c:pt idx="99">
                  <c:v>670</c:v>
                </c:pt>
                <c:pt idx="100">
                  <c:v>1694</c:v>
                </c:pt>
                <c:pt idx="101">
                  <c:v>2245</c:v>
                </c:pt>
                <c:pt idx="102">
                  <c:v>668</c:v>
                </c:pt>
                <c:pt idx="103">
                  <c:v>573</c:v>
                </c:pt>
                <c:pt idx="104">
                  <c:v>3178</c:v>
                </c:pt>
                <c:pt idx="105">
                  <c:v>184</c:v>
                </c:pt>
                <c:pt idx="106">
                  <c:v>202</c:v>
                </c:pt>
                <c:pt idx="107">
                  <c:v>1895</c:v>
                </c:pt>
                <c:pt idx="108">
                  <c:v>726</c:v>
                </c:pt>
                <c:pt idx="109">
                  <c:v>1242</c:v>
                </c:pt>
                <c:pt idx="110">
                  <c:v>1524</c:v>
                </c:pt>
                <c:pt idx="111">
                  <c:v>962</c:v>
                </c:pt>
                <c:pt idx="112">
                  <c:v>949</c:v>
                </c:pt>
                <c:pt idx="113">
                  <c:v>5853</c:v>
                </c:pt>
                <c:pt idx="114">
                  <c:v>4339</c:v>
                </c:pt>
                <c:pt idx="115">
                  <c:v>683</c:v>
                </c:pt>
                <c:pt idx="116">
                  <c:v>4352</c:v>
                </c:pt>
                <c:pt idx="117">
                  <c:v>1532</c:v>
                </c:pt>
                <c:pt idx="118">
                  <c:v>1936</c:v>
                </c:pt>
                <c:pt idx="119">
                  <c:v>2664</c:v>
                </c:pt>
                <c:pt idx="120">
                  <c:v>1062</c:v>
                </c:pt>
                <c:pt idx="121">
                  <c:v>358</c:v>
                </c:pt>
                <c:pt idx="122">
                  <c:v>1218</c:v>
                </c:pt>
                <c:pt idx="123">
                  <c:v>391</c:v>
                </c:pt>
                <c:pt idx="124">
                  <c:v>782</c:v>
                </c:pt>
                <c:pt idx="125">
                  <c:v>239</c:v>
                </c:pt>
                <c:pt idx="126">
                  <c:v>524</c:v>
                </c:pt>
                <c:pt idx="127">
                  <c:v>381</c:v>
                </c:pt>
                <c:pt idx="128">
                  <c:v>698</c:v>
                </c:pt>
                <c:pt idx="129">
                  <c:v>581</c:v>
                </c:pt>
                <c:pt idx="130">
                  <c:v>950</c:v>
                </c:pt>
                <c:pt idx="131">
                  <c:v>56</c:v>
                </c:pt>
                <c:pt idx="132">
                  <c:v>651</c:v>
                </c:pt>
                <c:pt idx="133">
                  <c:v>585</c:v>
                </c:pt>
                <c:pt idx="134">
                  <c:v>849</c:v>
                </c:pt>
                <c:pt idx="135">
                  <c:v>881</c:v>
                </c:pt>
                <c:pt idx="136">
                  <c:v>2363</c:v>
                </c:pt>
                <c:pt idx="137">
                  <c:v>1659</c:v>
                </c:pt>
                <c:pt idx="138">
                  <c:v>518</c:v>
                </c:pt>
                <c:pt idx="139">
                  <c:v>1056</c:v>
                </c:pt>
                <c:pt idx="140">
                  <c:v>655</c:v>
                </c:pt>
                <c:pt idx="141">
                  <c:v>142</c:v>
                </c:pt>
                <c:pt idx="142">
                  <c:v>404</c:v>
                </c:pt>
                <c:pt idx="143">
                  <c:v>984</c:v>
                </c:pt>
                <c:pt idx="144">
                  <c:v>997</c:v>
                </c:pt>
                <c:pt idx="145">
                  <c:v>277</c:v>
                </c:pt>
                <c:pt idx="146">
                  <c:v>811</c:v>
                </c:pt>
                <c:pt idx="147">
                  <c:v>2636</c:v>
                </c:pt>
                <c:pt idx="148">
                  <c:v>945</c:v>
                </c:pt>
                <c:pt idx="149">
                  <c:v>8615</c:v>
                </c:pt>
                <c:pt idx="150">
                  <c:v>516</c:v>
                </c:pt>
                <c:pt idx="151">
                  <c:v>49</c:v>
                </c:pt>
                <c:pt idx="152">
                  <c:v>1647</c:v>
                </c:pt>
                <c:pt idx="153">
                  <c:v>2095</c:v>
                </c:pt>
                <c:pt idx="154">
                  <c:v>3153</c:v>
                </c:pt>
                <c:pt idx="155">
                  <c:v>159</c:v>
                </c:pt>
                <c:pt idx="156">
                  <c:v>62</c:v>
                </c:pt>
                <c:pt idx="157">
                  <c:v>107</c:v>
                </c:pt>
                <c:pt idx="158">
                  <c:v>1476</c:v>
                </c:pt>
                <c:pt idx="159">
                  <c:v>8533</c:v>
                </c:pt>
                <c:pt idx="160">
                  <c:v>603</c:v>
                </c:pt>
                <c:pt idx="161">
                  <c:v>1333</c:v>
                </c:pt>
                <c:pt idx="162">
                  <c:v>697</c:v>
                </c:pt>
                <c:pt idx="163">
                  <c:v>358</c:v>
                </c:pt>
                <c:pt idx="164">
                  <c:v>1239</c:v>
                </c:pt>
                <c:pt idx="165">
                  <c:v>5944</c:v>
                </c:pt>
                <c:pt idx="166">
                  <c:v>362</c:v>
                </c:pt>
                <c:pt idx="167">
                  <c:v>573</c:v>
                </c:pt>
                <c:pt idx="168">
                  <c:v>476</c:v>
                </c:pt>
                <c:pt idx="169">
                  <c:v>923</c:v>
                </c:pt>
                <c:pt idx="170">
                  <c:v>804</c:v>
                </c:pt>
                <c:pt idx="171">
                  <c:v>1279</c:v>
                </c:pt>
                <c:pt idx="172">
                  <c:v>8971</c:v>
                </c:pt>
                <c:pt idx="173">
                  <c:v>578</c:v>
                </c:pt>
                <c:pt idx="174">
                  <c:v>813</c:v>
                </c:pt>
                <c:pt idx="175">
                  <c:v>4637</c:v>
                </c:pt>
                <c:pt idx="176">
                  <c:v>679</c:v>
                </c:pt>
                <c:pt idx="177">
                  <c:v>1249</c:v>
                </c:pt>
                <c:pt idx="178">
                  <c:v>2852</c:v>
                </c:pt>
                <c:pt idx="179">
                  <c:v>4636</c:v>
                </c:pt>
                <c:pt idx="180">
                  <c:v>3707</c:v>
                </c:pt>
                <c:pt idx="181">
                  <c:v>1736</c:v>
                </c:pt>
                <c:pt idx="182">
                  <c:v>959</c:v>
                </c:pt>
                <c:pt idx="183">
                  <c:v>849</c:v>
                </c:pt>
                <c:pt idx="184">
                  <c:v>780</c:v>
                </c:pt>
                <c:pt idx="185">
                  <c:v>721</c:v>
                </c:pt>
                <c:pt idx="186">
                  <c:v>2565</c:v>
                </c:pt>
                <c:pt idx="187">
                  <c:v>2071</c:v>
                </c:pt>
                <c:pt idx="188">
                  <c:v>1457</c:v>
                </c:pt>
                <c:pt idx="189">
                  <c:v>755</c:v>
                </c:pt>
                <c:pt idx="190">
                  <c:v>3122</c:v>
                </c:pt>
                <c:pt idx="191">
                  <c:v>887</c:v>
                </c:pt>
                <c:pt idx="192">
                  <c:v>788</c:v>
                </c:pt>
                <c:pt idx="193">
                  <c:v>800</c:v>
                </c:pt>
                <c:pt idx="194">
                  <c:v>809</c:v>
                </c:pt>
                <c:pt idx="195">
                  <c:v>1020</c:v>
                </c:pt>
                <c:pt idx="196">
                  <c:v>257</c:v>
                </c:pt>
                <c:pt idx="197">
                  <c:v>791</c:v>
                </c:pt>
                <c:pt idx="198">
                  <c:v>379</c:v>
                </c:pt>
                <c:pt idx="199">
                  <c:v>1201</c:v>
                </c:pt>
                <c:pt idx="200">
                  <c:v>141</c:v>
                </c:pt>
                <c:pt idx="201">
                  <c:v>4332</c:v>
                </c:pt>
                <c:pt idx="202">
                  <c:v>1448</c:v>
                </c:pt>
                <c:pt idx="203">
                  <c:v>1815</c:v>
                </c:pt>
                <c:pt idx="204">
                  <c:v>1210</c:v>
                </c:pt>
                <c:pt idx="205">
                  <c:v>858</c:v>
                </c:pt>
                <c:pt idx="206">
                  <c:v>2462</c:v>
                </c:pt>
                <c:pt idx="207">
                  <c:v>455</c:v>
                </c:pt>
                <c:pt idx="208">
                  <c:v>429</c:v>
                </c:pt>
                <c:pt idx="209">
                  <c:v>53</c:v>
                </c:pt>
                <c:pt idx="210">
                  <c:v>25</c:v>
                </c:pt>
                <c:pt idx="211">
                  <c:v>928</c:v>
                </c:pt>
                <c:pt idx="212">
                  <c:v>1293</c:v>
                </c:pt>
                <c:pt idx="213">
                  <c:v>665</c:v>
                </c:pt>
                <c:pt idx="214">
                  <c:v>656</c:v>
                </c:pt>
                <c:pt idx="215">
                  <c:v>1133</c:v>
                </c:pt>
                <c:pt idx="216">
                  <c:v>1045</c:v>
                </c:pt>
                <c:pt idx="217">
                  <c:v>521</c:v>
                </c:pt>
                <c:pt idx="218">
                  <c:v>194</c:v>
                </c:pt>
                <c:pt idx="219">
                  <c:v>214</c:v>
                </c:pt>
                <c:pt idx="220">
                  <c:v>1672</c:v>
                </c:pt>
                <c:pt idx="221">
                  <c:v>1650</c:v>
                </c:pt>
                <c:pt idx="222">
                  <c:v>2346</c:v>
                </c:pt>
                <c:pt idx="223">
                  <c:v>5473</c:v>
                </c:pt>
                <c:pt idx="224">
                  <c:v>1162</c:v>
                </c:pt>
                <c:pt idx="225">
                  <c:v>2082</c:v>
                </c:pt>
                <c:pt idx="226">
                  <c:v>1445</c:v>
                </c:pt>
                <c:pt idx="227">
                  <c:v>804</c:v>
                </c:pt>
                <c:pt idx="228">
                  <c:v>1148</c:v>
                </c:pt>
                <c:pt idx="229">
                  <c:v>984</c:v>
                </c:pt>
                <c:pt idx="230">
                  <c:v>280</c:v>
                </c:pt>
                <c:pt idx="231">
                  <c:v>546</c:v>
                </c:pt>
                <c:pt idx="232">
                  <c:v>522</c:v>
                </c:pt>
                <c:pt idx="233">
                  <c:v>780</c:v>
                </c:pt>
                <c:pt idx="234">
                  <c:v>6144</c:v>
                </c:pt>
                <c:pt idx="235">
                  <c:v>1888</c:v>
                </c:pt>
                <c:pt idx="236">
                  <c:v>15</c:v>
                </c:pt>
                <c:pt idx="237">
                  <c:v>5976</c:v>
                </c:pt>
                <c:pt idx="238">
                  <c:v>20</c:v>
                </c:pt>
                <c:pt idx="239">
                  <c:v>8000</c:v>
                </c:pt>
                <c:pt idx="240">
                  <c:v>1221</c:v>
                </c:pt>
                <c:pt idx="241">
                  <c:v>3572</c:v>
                </c:pt>
                <c:pt idx="242">
                  <c:v>973</c:v>
                </c:pt>
                <c:pt idx="243">
                  <c:v>4862</c:v>
                </c:pt>
                <c:pt idx="244">
                  <c:v>1000</c:v>
                </c:pt>
                <c:pt idx="245">
                  <c:v>11859</c:v>
                </c:pt>
                <c:pt idx="246">
                  <c:v>568</c:v>
                </c:pt>
                <c:pt idx="247">
                  <c:v>4615</c:v>
                </c:pt>
                <c:pt idx="248">
                  <c:v>50</c:v>
                </c:pt>
                <c:pt idx="249">
                  <c:v>201</c:v>
                </c:pt>
                <c:pt idx="250">
                  <c:v>2489</c:v>
                </c:pt>
                <c:pt idx="251">
                  <c:v>233</c:v>
                </c:pt>
                <c:pt idx="252">
                  <c:v>2209</c:v>
                </c:pt>
                <c:pt idx="253">
                  <c:v>2488</c:v>
                </c:pt>
                <c:pt idx="254">
                  <c:v>508</c:v>
                </c:pt>
                <c:pt idx="255">
                  <c:v>780</c:v>
                </c:pt>
                <c:pt idx="256">
                  <c:v>2368</c:v>
                </c:pt>
                <c:pt idx="257">
                  <c:v>70</c:v>
                </c:pt>
                <c:pt idx="258">
                  <c:v>836</c:v>
                </c:pt>
                <c:pt idx="259">
                  <c:v>198</c:v>
                </c:pt>
                <c:pt idx="260">
                  <c:v>907</c:v>
                </c:pt>
                <c:pt idx="261">
                  <c:v>666</c:v>
                </c:pt>
                <c:pt idx="262">
                  <c:v>1610</c:v>
                </c:pt>
                <c:pt idx="263">
                  <c:v>2022</c:v>
                </c:pt>
                <c:pt idx="264">
                  <c:v>1443</c:v>
                </c:pt>
                <c:pt idx="265">
                  <c:v>6313</c:v>
                </c:pt>
                <c:pt idx="266">
                  <c:v>97</c:v>
                </c:pt>
                <c:pt idx="267">
                  <c:v>785</c:v>
                </c:pt>
                <c:pt idx="268">
                  <c:v>1542</c:v>
                </c:pt>
                <c:pt idx="269">
                  <c:v>2960</c:v>
                </c:pt>
                <c:pt idx="270">
                  <c:v>542</c:v>
                </c:pt>
                <c:pt idx="271">
                  <c:v>936</c:v>
                </c:pt>
                <c:pt idx="272">
                  <c:v>1581</c:v>
                </c:pt>
                <c:pt idx="273">
                  <c:v>1054</c:v>
                </c:pt>
                <c:pt idx="274">
                  <c:v>468</c:v>
                </c:pt>
                <c:pt idx="275">
                  <c:v>1414</c:v>
                </c:pt>
                <c:pt idx="276">
                  <c:v>6879</c:v>
                </c:pt>
                <c:pt idx="277">
                  <c:v>961</c:v>
                </c:pt>
                <c:pt idx="278">
                  <c:v>5277</c:v>
                </c:pt>
                <c:pt idx="279">
                  <c:v>4367</c:v>
                </c:pt>
                <c:pt idx="280">
                  <c:v>462</c:v>
                </c:pt>
                <c:pt idx="281">
                  <c:v>2146</c:v>
                </c:pt>
                <c:pt idx="282">
                  <c:v>1117</c:v>
                </c:pt>
                <c:pt idx="283">
                  <c:v>2039</c:v>
                </c:pt>
                <c:pt idx="284">
                  <c:v>1561</c:v>
                </c:pt>
                <c:pt idx="285">
                  <c:v>4430</c:v>
                </c:pt>
                <c:pt idx="286">
                  <c:v>1419</c:v>
                </c:pt>
                <c:pt idx="287">
                  <c:v>797</c:v>
                </c:pt>
                <c:pt idx="288">
                  <c:v>1971</c:v>
                </c:pt>
                <c:pt idx="289">
                  <c:v>603</c:v>
                </c:pt>
                <c:pt idx="290">
                  <c:v>466</c:v>
                </c:pt>
                <c:pt idx="291">
                  <c:v>597</c:v>
                </c:pt>
                <c:pt idx="292">
                  <c:v>209</c:v>
                </c:pt>
                <c:pt idx="293">
                  <c:v>67</c:v>
                </c:pt>
                <c:pt idx="294">
                  <c:v>600</c:v>
                </c:pt>
                <c:pt idx="295">
                  <c:v>1044</c:v>
                </c:pt>
                <c:pt idx="296">
                  <c:v>779</c:v>
                </c:pt>
                <c:pt idx="297">
                  <c:v>304</c:v>
                </c:pt>
                <c:pt idx="298">
                  <c:v>5720</c:v>
                </c:pt>
                <c:pt idx="299">
                  <c:v>2276</c:v>
                </c:pt>
                <c:pt idx="300">
                  <c:v>2225</c:v>
                </c:pt>
                <c:pt idx="301">
                  <c:v>450</c:v>
                </c:pt>
                <c:pt idx="302">
                  <c:v>1457</c:v>
                </c:pt>
                <c:pt idx="303">
                  <c:v>328</c:v>
                </c:pt>
                <c:pt idx="304">
                  <c:v>489</c:v>
                </c:pt>
                <c:pt idx="305">
                  <c:v>923</c:v>
                </c:pt>
                <c:pt idx="306">
                  <c:v>3138</c:v>
                </c:pt>
                <c:pt idx="307">
                  <c:v>968</c:v>
                </c:pt>
                <c:pt idx="308">
                  <c:v>565</c:v>
                </c:pt>
                <c:pt idx="309">
                  <c:v>96</c:v>
                </c:pt>
                <c:pt idx="310">
                  <c:v>414</c:v>
                </c:pt>
                <c:pt idx="311">
                  <c:v>557</c:v>
                </c:pt>
                <c:pt idx="312">
                  <c:v>510</c:v>
                </c:pt>
                <c:pt idx="313">
                  <c:v>1688</c:v>
                </c:pt>
                <c:pt idx="314">
                  <c:v>2760</c:v>
                </c:pt>
                <c:pt idx="315">
                  <c:v>2201</c:v>
                </c:pt>
                <c:pt idx="316">
                  <c:v>1794</c:v>
                </c:pt>
                <c:pt idx="317">
                  <c:v>1148</c:v>
                </c:pt>
                <c:pt idx="318">
                  <c:v>524</c:v>
                </c:pt>
                <c:pt idx="319">
                  <c:v>636</c:v>
                </c:pt>
                <c:pt idx="320">
                  <c:v>506</c:v>
                </c:pt>
                <c:pt idx="321">
                  <c:v>743</c:v>
                </c:pt>
                <c:pt idx="322">
                  <c:v>1950</c:v>
                </c:pt>
                <c:pt idx="323">
                  <c:v>409</c:v>
                </c:pt>
                <c:pt idx="324">
                  <c:v>1029</c:v>
                </c:pt>
                <c:pt idx="325">
                  <c:v>1071</c:v>
                </c:pt>
                <c:pt idx="326">
                  <c:v>1040</c:v>
                </c:pt>
                <c:pt idx="327">
                  <c:v>802</c:v>
                </c:pt>
                <c:pt idx="328">
                  <c:v>912</c:v>
                </c:pt>
                <c:pt idx="329">
                  <c:v>2743</c:v>
                </c:pt>
                <c:pt idx="330">
                  <c:v>1367</c:v>
                </c:pt>
                <c:pt idx="331">
                  <c:v>501</c:v>
                </c:pt>
                <c:pt idx="332">
                  <c:v>341</c:v>
                </c:pt>
                <c:pt idx="333">
                  <c:v>370</c:v>
                </c:pt>
                <c:pt idx="334">
                  <c:v>2114</c:v>
                </c:pt>
                <c:pt idx="335">
                  <c:v>5823</c:v>
                </c:pt>
                <c:pt idx="336">
                  <c:v>439</c:v>
                </c:pt>
                <c:pt idx="337">
                  <c:v>502</c:v>
                </c:pt>
                <c:pt idx="338">
                  <c:v>498</c:v>
                </c:pt>
                <c:pt idx="339">
                  <c:v>1371</c:v>
                </c:pt>
              </c:numCache>
            </c:numRef>
          </c:val>
          <c:smooth val="0"/>
          <c:extLst>
            <c:ext xmlns:c16="http://schemas.microsoft.com/office/drawing/2014/chart" uri="{C3380CC4-5D6E-409C-BE32-E72D297353CC}">
              <c16:uniqueId val="{00000000-023A-4471-85B9-7FDC492A44EF}"/>
            </c:ext>
          </c:extLst>
        </c:ser>
        <c:ser>
          <c:idx val="1"/>
          <c:order val="1"/>
          <c:tx>
            <c:strRef>
              <c:f>Sheet8!$C$3</c:f>
              <c:strCache>
                <c:ptCount val="1"/>
                <c:pt idx="0">
                  <c:v>Sum of Total_Series_Watched</c:v>
                </c:pt>
              </c:strCache>
            </c:strRef>
          </c:tx>
          <c:spPr>
            <a:ln w="28575" cap="rnd">
              <a:solidFill>
                <a:schemeClr val="accent5"/>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Sheet8!$A$4:$A$344</c:f>
              <c:strCache>
                <c:ptCount val="340"/>
                <c:pt idx="0">
                  <c:v>April</c:v>
                </c:pt>
                <c:pt idx="1">
                  <c:v>Aaron</c:v>
                </c:pt>
                <c:pt idx="2">
                  <c:v>Abigail</c:v>
                </c:pt>
                <c:pt idx="3">
                  <c:v>Adam</c:v>
                </c:pt>
                <c:pt idx="4">
                  <c:v>Alexander</c:v>
                </c:pt>
                <c:pt idx="5">
                  <c:v>Alexandra</c:v>
                </c:pt>
                <c:pt idx="6">
                  <c:v>Alexandria</c:v>
                </c:pt>
                <c:pt idx="7">
                  <c:v>Alicia</c:v>
                </c:pt>
                <c:pt idx="8">
                  <c:v>Alison</c:v>
                </c:pt>
                <c:pt idx="9">
                  <c:v>Allen</c:v>
                </c:pt>
                <c:pt idx="10">
                  <c:v>Allison</c:v>
                </c:pt>
                <c:pt idx="11">
                  <c:v>Alvin</c:v>
                </c:pt>
                <c:pt idx="12">
                  <c:v>Alyssa</c:v>
                </c:pt>
                <c:pt idx="13">
                  <c:v>Amanda</c:v>
                </c:pt>
                <c:pt idx="14">
                  <c:v>Amber</c:v>
                </c:pt>
                <c:pt idx="15">
                  <c:v>Amy</c:v>
                </c:pt>
                <c:pt idx="16">
                  <c:v>Andre</c:v>
                </c:pt>
                <c:pt idx="17">
                  <c:v>Andrea</c:v>
                </c:pt>
                <c:pt idx="18">
                  <c:v>Andrew</c:v>
                </c:pt>
                <c:pt idx="19">
                  <c:v>Angel</c:v>
                </c:pt>
                <c:pt idx="20">
                  <c:v>Angela</c:v>
                </c:pt>
                <c:pt idx="21">
                  <c:v>Angelica</c:v>
                </c:pt>
                <c:pt idx="22">
                  <c:v>Anita</c:v>
                </c:pt>
                <c:pt idx="23">
                  <c:v>Ann</c:v>
                </c:pt>
                <c:pt idx="24">
                  <c:v>Anna</c:v>
                </c:pt>
                <c:pt idx="25">
                  <c:v>Anne</c:v>
                </c:pt>
                <c:pt idx="26">
                  <c:v>Anthony</c:v>
                </c:pt>
                <c:pt idx="27">
                  <c:v>Antonio</c:v>
                </c:pt>
                <c:pt idx="28">
                  <c:v>Ariel</c:v>
                </c:pt>
                <c:pt idx="29">
                  <c:v>Ashley</c:v>
                </c:pt>
                <c:pt idx="30">
                  <c:v>Audrey</c:v>
                </c:pt>
                <c:pt idx="31">
                  <c:v>Autumn</c:v>
                </c:pt>
                <c:pt idx="32">
                  <c:v>Barbara</c:v>
                </c:pt>
                <c:pt idx="33">
                  <c:v>Benjamin</c:v>
                </c:pt>
                <c:pt idx="34">
                  <c:v>Beth</c:v>
                </c:pt>
                <c:pt idx="35">
                  <c:v>Bethany</c:v>
                </c:pt>
                <c:pt idx="36">
                  <c:v>Betty</c:v>
                </c:pt>
                <c:pt idx="37">
                  <c:v>Bianca</c:v>
                </c:pt>
                <c:pt idx="38">
                  <c:v>Billy</c:v>
                </c:pt>
                <c:pt idx="39">
                  <c:v>Bradley</c:v>
                </c:pt>
                <c:pt idx="40">
                  <c:v>Brandon</c:v>
                </c:pt>
                <c:pt idx="41">
                  <c:v>Breanna</c:v>
                </c:pt>
                <c:pt idx="42">
                  <c:v>Brett</c:v>
                </c:pt>
                <c:pt idx="43">
                  <c:v>Brian</c:v>
                </c:pt>
                <c:pt idx="44">
                  <c:v>Briana</c:v>
                </c:pt>
                <c:pt idx="45">
                  <c:v>Brittany</c:v>
                </c:pt>
                <c:pt idx="46">
                  <c:v>Brittney</c:v>
                </c:pt>
                <c:pt idx="47">
                  <c:v>Brooke</c:v>
                </c:pt>
                <c:pt idx="48">
                  <c:v>Bruce</c:v>
                </c:pt>
                <c:pt idx="49">
                  <c:v>Bryan</c:v>
                </c:pt>
                <c:pt idx="50">
                  <c:v>Caitlin</c:v>
                </c:pt>
                <c:pt idx="51">
                  <c:v>Calvin</c:v>
                </c:pt>
                <c:pt idx="52">
                  <c:v>Cameron</c:v>
                </c:pt>
                <c:pt idx="53">
                  <c:v>Carla</c:v>
                </c:pt>
                <c:pt idx="54">
                  <c:v>Carlos</c:v>
                </c:pt>
                <c:pt idx="55">
                  <c:v>Carly</c:v>
                </c:pt>
                <c:pt idx="56">
                  <c:v>Carmen</c:v>
                </c:pt>
                <c:pt idx="57">
                  <c:v>Carol</c:v>
                </c:pt>
                <c:pt idx="58">
                  <c:v>Caroline</c:v>
                </c:pt>
                <c:pt idx="59">
                  <c:v>Carolyn</c:v>
                </c:pt>
                <c:pt idx="60">
                  <c:v>Carrie</c:v>
                </c:pt>
                <c:pt idx="61">
                  <c:v>Cassandra</c:v>
                </c:pt>
                <c:pt idx="62">
                  <c:v>Cassie</c:v>
                </c:pt>
                <c:pt idx="63">
                  <c:v>Catherine</c:v>
                </c:pt>
                <c:pt idx="64">
                  <c:v>Cathy</c:v>
                </c:pt>
                <c:pt idx="65">
                  <c:v>Chad</c:v>
                </c:pt>
                <c:pt idx="66">
                  <c:v>Charles</c:v>
                </c:pt>
                <c:pt idx="67">
                  <c:v>Chelsea</c:v>
                </c:pt>
                <c:pt idx="68">
                  <c:v>Cheryl</c:v>
                </c:pt>
                <c:pt idx="69">
                  <c:v>Chloe</c:v>
                </c:pt>
                <c:pt idx="70">
                  <c:v>Chris</c:v>
                </c:pt>
                <c:pt idx="71">
                  <c:v>Christian</c:v>
                </c:pt>
                <c:pt idx="72">
                  <c:v>Christina</c:v>
                </c:pt>
                <c:pt idx="73">
                  <c:v>Christine</c:v>
                </c:pt>
                <c:pt idx="74">
                  <c:v>Christopher</c:v>
                </c:pt>
                <c:pt idx="75">
                  <c:v>Cindy</c:v>
                </c:pt>
                <c:pt idx="76">
                  <c:v>Claire</c:v>
                </c:pt>
                <c:pt idx="77">
                  <c:v>Claudia</c:v>
                </c:pt>
                <c:pt idx="78">
                  <c:v>Cody</c:v>
                </c:pt>
                <c:pt idx="79">
                  <c:v>Cole</c:v>
                </c:pt>
                <c:pt idx="80">
                  <c:v>Cory</c:v>
                </c:pt>
                <c:pt idx="81">
                  <c:v>Courtney</c:v>
                </c:pt>
                <c:pt idx="82">
                  <c:v>Craig</c:v>
                </c:pt>
                <c:pt idx="83">
                  <c:v>Crystal</c:v>
                </c:pt>
                <c:pt idx="84">
                  <c:v>Cynthia</c:v>
                </c:pt>
                <c:pt idx="85">
                  <c:v>Dale</c:v>
                </c:pt>
                <c:pt idx="86">
                  <c:v>Dana</c:v>
                </c:pt>
                <c:pt idx="87">
                  <c:v>Daniel</c:v>
                </c:pt>
                <c:pt idx="88">
                  <c:v>Danielle</c:v>
                </c:pt>
                <c:pt idx="89">
                  <c:v>Darlene</c:v>
                </c:pt>
                <c:pt idx="90">
                  <c:v>Darrell</c:v>
                </c:pt>
                <c:pt idx="91">
                  <c:v>Darren</c:v>
                </c:pt>
                <c:pt idx="92">
                  <c:v>David</c:v>
                </c:pt>
                <c:pt idx="93">
                  <c:v>Dawn</c:v>
                </c:pt>
                <c:pt idx="94">
                  <c:v>Deborah</c:v>
                </c:pt>
                <c:pt idx="95">
                  <c:v>Debra</c:v>
                </c:pt>
                <c:pt idx="96">
                  <c:v>Denise</c:v>
                </c:pt>
                <c:pt idx="97">
                  <c:v>Dennis</c:v>
                </c:pt>
                <c:pt idx="98">
                  <c:v>Derek</c:v>
                </c:pt>
                <c:pt idx="99">
                  <c:v>Derrick</c:v>
                </c:pt>
                <c:pt idx="100">
                  <c:v>Desiree</c:v>
                </c:pt>
                <c:pt idx="101">
                  <c:v>Destiny</c:v>
                </c:pt>
                <c:pt idx="102">
                  <c:v>Devin</c:v>
                </c:pt>
                <c:pt idx="103">
                  <c:v>Devon</c:v>
                </c:pt>
                <c:pt idx="104">
                  <c:v>Diana</c:v>
                </c:pt>
                <c:pt idx="105">
                  <c:v>Donald</c:v>
                </c:pt>
                <c:pt idx="106">
                  <c:v>Donna</c:v>
                </c:pt>
                <c:pt idx="107">
                  <c:v>Douglas</c:v>
                </c:pt>
                <c:pt idx="108">
                  <c:v>Duane</c:v>
                </c:pt>
                <c:pt idx="109">
                  <c:v>Dustin</c:v>
                </c:pt>
                <c:pt idx="110">
                  <c:v>Dylan</c:v>
                </c:pt>
                <c:pt idx="111">
                  <c:v>Ebony</c:v>
                </c:pt>
                <c:pt idx="112">
                  <c:v>Edward</c:v>
                </c:pt>
                <c:pt idx="113">
                  <c:v>Elizabeth</c:v>
                </c:pt>
                <c:pt idx="114">
                  <c:v>Emily</c:v>
                </c:pt>
                <c:pt idx="115">
                  <c:v>Emma</c:v>
                </c:pt>
                <c:pt idx="116">
                  <c:v>Eric</c:v>
                </c:pt>
                <c:pt idx="117">
                  <c:v>Erica</c:v>
                </c:pt>
                <c:pt idx="118">
                  <c:v>Erika</c:v>
                </c:pt>
                <c:pt idx="119">
                  <c:v>Erin</c:v>
                </c:pt>
                <c:pt idx="120">
                  <c:v>Ethan</c:v>
                </c:pt>
                <c:pt idx="121">
                  <c:v>Eugene</c:v>
                </c:pt>
                <c:pt idx="122">
                  <c:v>Felicia</c:v>
                </c:pt>
                <c:pt idx="123">
                  <c:v>Frances</c:v>
                </c:pt>
                <c:pt idx="124">
                  <c:v>Francis</c:v>
                </c:pt>
                <c:pt idx="125">
                  <c:v>Gabriel</c:v>
                </c:pt>
                <c:pt idx="126">
                  <c:v>Gabrielle</c:v>
                </c:pt>
                <c:pt idx="127">
                  <c:v>Gail</c:v>
                </c:pt>
                <c:pt idx="128">
                  <c:v>Garrett</c:v>
                </c:pt>
                <c:pt idx="129">
                  <c:v>Gary</c:v>
                </c:pt>
                <c:pt idx="130">
                  <c:v>Gene</c:v>
                </c:pt>
                <c:pt idx="131">
                  <c:v>Gina</c:v>
                </c:pt>
                <c:pt idx="132">
                  <c:v>Glenda</c:v>
                </c:pt>
                <c:pt idx="133">
                  <c:v>Grace</c:v>
                </c:pt>
                <c:pt idx="134">
                  <c:v>Grant</c:v>
                </c:pt>
                <c:pt idx="135">
                  <c:v>Gregg</c:v>
                </c:pt>
                <c:pt idx="136">
                  <c:v>Gregory</c:v>
                </c:pt>
                <c:pt idx="137">
                  <c:v>Harold</c:v>
                </c:pt>
                <c:pt idx="138">
                  <c:v>Hayden</c:v>
                </c:pt>
                <c:pt idx="139">
                  <c:v>Heather</c:v>
                </c:pt>
                <c:pt idx="140">
                  <c:v>Hector</c:v>
                </c:pt>
                <c:pt idx="141">
                  <c:v>Heidi</c:v>
                </c:pt>
                <c:pt idx="142">
                  <c:v>Helen</c:v>
                </c:pt>
                <c:pt idx="143">
                  <c:v>Hunter</c:v>
                </c:pt>
                <c:pt idx="144">
                  <c:v>Ian</c:v>
                </c:pt>
                <c:pt idx="145">
                  <c:v>Jack</c:v>
                </c:pt>
                <c:pt idx="146">
                  <c:v>Jaclyn</c:v>
                </c:pt>
                <c:pt idx="147">
                  <c:v>Jacob</c:v>
                </c:pt>
                <c:pt idx="148">
                  <c:v>Jaime</c:v>
                </c:pt>
                <c:pt idx="149">
                  <c:v>James</c:v>
                </c:pt>
                <c:pt idx="150">
                  <c:v>Jamie</c:v>
                </c:pt>
                <c:pt idx="151">
                  <c:v>Jane</c:v>
                </c:pt>
                <c:pt idx="152">
                  <c:v>Janet</c:v>
                </c:pt>
                <c:pt idx="153">
                  <c:v>Jasmine</c:v>
                </c:pt>
                <c:pt idx="154">
                  <c:v>Jason</c:v>
                </c:pt>
                <c:pt idx="155">
                  <c:v>Jean</c:v>
                </c:pt>
                <c:pt idx="156">
                  <c:v>Jeff</c:v>
                </c:pt>
                <c:pt idx="157">
                  <c:v>Jeffery</c:v>
                </c:pt>
                <c:pt idx="158">
                  <c:v>Jeffrey</c:v>
                </c:pt>
                <c:pt idx="159">
                  <c:v>Jennifer</c:v>
                </c:pt>
                <c:pt idx="160">
                  <c:v>Jeremiah</c:v>
                </c:pt>
                <c:pt idx="161">
                  <c:v>Jeremy</c:v>
                </c:pt>
                <c:pt idx="162">
                  <c:v>Jerome</c:v>
                </c:pt>
                <c:pt idx="163">
                  <c:v>Jerry</c:v>
                </c:pt>
                <c:pt idx="164">
                  <c:v>Jesse</c:v>
                </c:pt>
                <c:pt idx="165">
                  <c:v>Jessica</c:v>
                </c:pt>
                <c:pt idx="166">
                  <c:v>Jesus</c:v>
                </c:pt>
                <c:pt idx="167">
                  <c:v>Jill</c:v>
                </c:pt>
                <c:pt idx="168">
                  <c:v>Jimmy</c:v>
                </c:pt>
                <c:pt idx="169">
                  <c:v>Joann</c:v>
                </c:pt>
                <c:pt idx="170">
                  <c:v>Jocelyn</c:v>
                </c:pt>
                <c:pt idx="171">
                  <c:v>Joel</c:v>
                </c:pt>
                <c:pt idx="172">
                  <c:v>John</c:v>
                </c:pt>
                <c:pt idx="173">
                  <c:v>Johnathan</c:v>
                </c:pt>
                <c:pt idx="174">
                  <c:v>Johnny</c:v>
                </c:pt>
                <c:pt idx="175">
                  <c:v>Jonathan</c:v>
                </c:pt>
                <c:pt idx="176">
                  <c:v>Jonathon</c:v>
                </c:pt>
                <c:pt idx="177">
                  <c:v>Jordan</c:v>
                </c:pt>
                <c:pt idx="178">
                  <c:v>Jose</c:v>
                </c:pt>
                <c:pt idx="179">
                  <c:v>Joseph</c:v>
                </c:pt>
                <c:pt idx="180">
                  <c:v>Joshua</c:v>
                </c:pt>
                <c:pt idx="181">
                  <c:v>Juan</c:v>
                </c:pt>
                <c:pt idx="182">
                  <c:v>Judy</c:v>
                </c:pt>
                <c:pt idx="183">
                  <c:v>Julia</c:v>
                </c:pt>
                <c:pt idx="184">
                  <c:v>Julian</c:v>
                </c:pt>
                <c:pt idx="185">
                  <c:v>Julie</c:v>
                </c:pt>
                <c:pt idx="186">
                  <c:v>Justin</c:v>
                </c:pt>
                <c:pt idx="187">
                  <c:v>Kara</c:v>
                </c:pt>
                <c:pt idx="188">
                  <c:v>Karen</c:v>
                </c:pt>
                <c:pt idx="189">
                  <c:v>Katelyn</c:v>
                </c:pt>
                <c:pt idx="190">
                  <c:v>Katherine</c:v>
                </c:pt>
                <c:pt idx="191">
                  <c:v>Kathryn</c:v>
                </c:pt>
                <c:pt idx="192">
                  <c:v>Kathy</c:v>
                </c:pt>
                <c:pt idx="193">
                  <c:v>Katie</c:v>
                </c:pt>
                <c:pt idx="194">
                  <c:v>Katrina</c:v>
                </c:pt>
                <c:pt idx="195">
                  <c:v>Kayla</c:v>
                </c:pt>
                <c:pt idx="196">
                  <c:v>Keith</c:v>
                </c:pt>
                <c:pt idx="197">
                  <c:v>Kelly</c:v>
                </c:pt>
                <c:pt idx="198">
                  <c:v>Kelsey</c:v>
                </c:pt>
                <c:pt idx="199">
                  <c:v>Kenneth</c:v>
                </c:pt>
                <c:pt idx="200">
                  <c:v>Kerri</c:v>
                </c:pt>
                <c:pt idx="201">
                  <c:v>Kevin</c:v>
                </c:pt>
                <c:pt idx="202">
                  <c:v>Kim</c:v>
                </c:pt>
                <c:pt idx="203">
                  <c:v>Kimberly</c:v>
                </c:pt>
                <c:pt idx="204">
                  <c:v>Krista</c:v>
                </c:pt>
                <c:pt idx="205">
                  <c:v>Kristen</c:v>
                </c:pt>
                <c:pt idx="206">
                  <c:v>Kristin</c:v>
                </c:pt>
                <c:pt idx="207">
                  <c:v>Kristina</c:v>
                </c:pt>
                <c:pt idx="208">
                  <c:v>Kristy</c:v>
                </c:pt>
                <c:pt idx="209">
                  <c:v>Kurt</c:v>
                </c:pt>
                <c:pt idx="210">
                  <c:v>Kyle</c:v>
                </c:pt>
                <c:pt idx="211">
                  <c:v>Lance</c:v>
                </c:pt>
                <c:pt idx="212">
                  <c:v>Larry</c:v>
                </c:pt>
                <c:pt idx="213">
                  <c:v>Laura</c:v>
                </c:pt>
                <c:pt idx="214">
                  <c:v>Lauren</c:v>
                </c:pt>
                <c:pt idx="215">
                  <c:v>Laurie</c:v>
                </c:pt>
                <c:pt idx="216">
                  <c:v>Leah</c:v>
                </c:pt>
                <c:pt idx="217">
                  <c:v>Leon</c:v>
                </c:pt>
                <c:pt idx="218">
                  <c:v>Leslie</c:v>
                </c:pt>
                <c:pt idx="219">
                  <c:v>Levi</c:v>
                </c:pt>
                <c:pt idx="220">
                  <c:v>Linda</c:v>
                </c:pt>
                <c:pt idx="221">
                  <c:v>Lindsay</c:v>
                </c:pt>
                <c:pt idx="222">
                  <c:v>Lindsey</c:v>
                </c:pt>
                <c:pt idx="223">
                  <c:v>Lisa</c:v>
                </c:pt>
                <c:pt idx="224">
                  <c:v>Lori</c:v>
                </c:pt>
                <c:pt idx="225">
                  <c:v>Lynn</c:v>
                </c:pt>
                <c:pt idx="226">
                  <c:v>Madison</c:v>
                </c:pt>
                <c:pt idx="227">
                  <c:v>Makayla</c:v>
                </c:pt>
                <c:pt idx="228">
                  <c:v>Margaret</c:v>
                </c:pt>
                <c:pt idx="229">
                  <c:v>Maria</c:v>
                </c:pt>
                <c:pt idx="230">
                  <c:v>Mariah</c:v>
                </c:pt>
                <c:pt idx="231">
                  <c:v>Marie</c:v>
                </c:pt>
                <c:pt idx="232">
                  <c:v>Marisa</c:v>
                </c:pt>
                <c:pt idx="233">
                  <c:v>Marissa</c:v>
                </c:pt>
                <c:pt idx="234">
                  <c:v>Mark</c:v>
                </c:pt>
                <c:pt idx="235">
                  <c:v>Martin</c:v>
                </c:pt>
                <c:pt idx="236">
                  <c:v>Marvin</c:v>
                </c:pt>
                <c:pt idx="237">
                  <c:v>Mary</c:v>
                </c:pt>
                <c:pt idx="238">
                  <c:v>Mason</c:v>
                </c:pt>
                <c:pt idx="239">
                  <c:v>Matthew</c:v>
                </c:pt>
                <c:pt idx="240">
                  <c:v>Maurice</c:v>
                </c:pt>
                <c:pt idx="241">
                  <c:v>Megan</c:v>
                </c:pt>
                <c:pt idx="242">
                  <c:v>Meghan</c:v>
                </c:pt>
                <c:pt idx="243">
                  <c:v>Melissa</c:v>
                </c:pt>
                <c:pt idx="244">
                  <c:v>Melvin</c:v>
                </c:pt>
                <c:pt idx="245">
                  <c:v>Michael</c:v>
                </c:pt>
                <c:pt idx="246">
                  <c:v>Michele</c:v>
                </c:pt>
                <c:pt idx="247">
                  <c:v>Michelle</c:v>
                </c:pt>
                <c:pt idx="248">
                  <c:v>Miranda</c:v>
                </c:pt>
                <c:pt idx="249">
                  <c:v>Molly</c:v>
                </c:pt>
                <c:pt idx="250">
                  <c:v>Natalie</c:v>
                </c:pt>
                <c:pt idx="251">
                  <c:v>Natasha</c:v>
                </c:pt>
                <c:pt idx="252">
                  <c:v>Nathan</c:v>
                </c:pt>
                <c:pt idx="253">
                  <c:v>Nicholas</c:v>
                </c:pt>
                <c:pt idx="254">
                  <c:v>Nichole</c:v>
                </c:pt>
                <c:pt idx="255">
                  <c:v>Nicolas</c:v>
                </c:pt>
                <c:pt idx="256">
                  <c:v>Nicole</c:v>
                </c:pt>
                <c:pt idx="257">
                  <c:v>Nina</c:v>
                </c:pt>
                <c:pt idx="258">
                  <c:v>Norma</c:v>
                </c:pt>
                <c:pt idx="259">
                  <c:v>Norman</c:v>
                </c:pt>
                <c:pt idx="260">
                  <c:v>Olivia</c:v>
                </c:pt>
                <c:pt idx="261">
                  <c:v>Paige</c:v>
                </c:pt>
                <c:pt idx="262">
                  <c:v>Pamela</c:v>
                </c:pt>
                <c:pt idx="263">
                  <c:v>Patricia</c:v>
                </c:pt>
                <c:pt idx="264">
                  <c:v>Patrick</c:v>
                </c:pt>
                <c:pt idx="265">
                  <c:v>Paul</c:v>
                </c:pt>
                <c:pt idx="266">
                  <c:v>Peter</c:v>
                </c:pt>
                <c:pt idx="267">
                  <c:v>Phillip</c:v>
                </c:pt>
                <c:pt idx="268">
                  <c:v>Phyllis</c:v>
                </c:pt>
                <c:pt idx="269">
                  <c:v>Rachel</c:v>
                </c:pt>
                <c:pt idx="270">
                  <c:v>Randall</c:v>
                </c:pt>
                <c:pt idx="271">
                  <c:v>Randy</c:v>
                </c:pt>
                <c:pt idx="272">
                  <c:v>Rebecca</c:v>
                </c:pt>
                <c:pt idx="273">
                  <c:v>Reginald</c:v>
                </c:pt>
                <c:pt idx="274">
                  <c:v>Renee</c:v>
                </c:pt>
                <c:pt idx="275">
                  <c:v>Rhonda</c:v>
                </c:pt>
                <c:pt idx="276">
                  <c:v>Richard</c:v>
                </c:pt>
                <c:pt idx="277">
                  <c:v>Rick</c:v>
                </c:pt>
                <c:pt idx="278">
                  <c:v>Robert</c:v>
                </c:pt>
                <c:pt idx="279">
                  <c:v>Ryan</c:v>
                </c:pt>
                <c:pt idx="280">
                  <c:v>Sabrina</c:v>
                </c:pt>
                <c:pt idx="281">
                  <c:v>Samantha</c:v>
                </c:pt>
                <c:pt idx="282">
                  <c:v>Samuel</c:v>
                </c:pt>
                <c:pt idx="283">
                  <c:v>Sandra</c:v>
                </c:pt>
                <c:pt idx="284">
                  <c:v>Sara</c:v>
                </c:pt>
                <c:pt idx="285">
                  <c:v>Sarah</c:v>
                </c:pt>
                <c:pt idx="286">
                  <c:v>Scott</c:v>
                </c:pt>
                <c:pt idx="287">
                  <c:v>Shane</c:v>
                </c:pt>
                <c:pt idx="288">
                  <c:v>Shannon</c:v>
                </c:pt>
                <c:pt idx="289">
                  <c:v>Shawna</c:v>
                </c:pt>
                <c:pt idx="290">
                  <c:v>Sheri</c:v>
                </c:pt>
                <c:pt idx="291">
                  <c:v>Sherri</c:v>
                </c:pt>
                <c:pt idx="292">
                  <c:v>Sherry</c:v>
                </c:pt>
                <c:pt idx="293">
                  <c:v>Sierra</c:v>
                </c:pt>
                <c:pt idx="294">
                  <c:v>Spencer</c:v>
                </c:pt>
                <c:pt idx="295">
                  <c:v>Stacey</c:v>
                </c:pt>
                <c:pt idx="296">
                  <c:v>Stacy</c:v>
                </c:pt>
                <c:pt idx="297">
                  <c:v>Stefanie</c:v>
                </c:pt>
                <c:pt idx="298">
                  <c:v>Stephanie</c:v>
                </c:pt>
                <c:pt idx="299">
                  <c:v>Stephen</c:v>
                </c:pt>
                <c:pt idx="300">
                  <c:v>Steven</c:v>
                </c:pt>
                <c:pt idx="301">
                  <c:v>Sue</c:v>
                </c:pt>
                <c:pt idx="302">
                  <c:v>Susan</c:v>
                </c:pt>
                <c:pt idx="303">
                  <c:v>Suzanne</c:v>
                </c:pt>
                <c:pt idx="304">
                  <c:v>Sydney</c:v>
                </c:pt>
                <c:pt idx="305">
                  <c:v>Sylvia</c:v>
                </c:pt>
                <c:pt idx="306">
                  <c:v>Tammy</c:v>
                </c:pt>
                <c:pt idx="307">
                  <c:v>Tanya</c:v>
                </c:pt>
                <c:pt idx="308">
                  <c:v>Taylor</c:v>
                </c:pt>
                <c:pt idx="309">
                  <c:v>Terrence</c:v>
                </c:pt>
                <c:pt idx="310">
                  <c:v>Terri</c:v>
                </c:pt>
                <c:pt idx="311">
                  <c:v>Terry</c:v>
                </c:pt>
                <c:pt idx="312">
                  <c:v>Theodore</c:v>
                </c:pt>
                <c:pt idx="313">
                  <c:v>Thomas</c:v>
                </c:pt>
                <c:pt idx="314">
                  <c:v>Tiffany</c:v>
                </c:pt>
                <c:pt idx="315">
                  <c:v>Timothy</c:v>
                </c:pt>
                <c:pt idx="316">
                  <c:v>Tina</c:v>
                </c:pt>
                <c:pt idx="317">
                  <c:v>Todd</c:v>
                </c:pt>
                <c:pt idx="318">
                  <c:v>Tommy</c:v>
                </c:pt>
                <c:pt idx="319">
                  <c:v>Tony</c:v>
                </c:pt>
                <c:pt idx="320">
                  <c:v>Tracey</c:v>
                </c:pt>
                <c:pt idx="321">
                  <c:v>Tracy</c:v>
                </c:pt>
                <c:pt idx="322">
                  <c:v>Travis</c:v>
                </c:pt>
                <c:pt idx="323">
                  <c:v>Trevor</c:v>
                </c:pt>
                <c:pt idx="324">
                  <c:v>Troy</c:v>
                </c:pt>
                <c:pt idx="325">
                  <c:v>Tyler</c:v>
                </c:pt>
                <c:pt idx="326">
                  <c:v>Valerie</c:v>
                </c:pt>
                <c:pt idx="327">
                  <c:v>Veronica</c:v>
                </c:pt>
                <c:pt idx="328">
                  <c:v>Vickie</c:v>
                </c:pt>
                <c:pt idx="329">
                  <c:v>Victor</c:v>
                </c:pt>
                <c:pt idx="330">
                  <c:v>Victoria</c:v>
                </c:pt>
                <c:pt idx="331">
                  <c:v>Vincent</c:v>
                </c:pt>
                <c:pt idx="332">
                  <c:v>Walter</c:v>
                </c:pt>
                <c:pt idx="333">
                  <c:v>Wayne</c:v>
                </c:pt>
                <c:pt idx="334">
                  <c:v>Wendy</c:v>
                </c:pt>
                <c:pt idx="335">
                  <c:v>William</c:v>
                </c:pt>
                <c:pt idx="336">
                  <c:v>Xavier</c:v>
                </c:pt>
                <c:pt idx="337">
                  <c:v>Yolanda</c:v>
                </c:pt>
                <c:pt idx="338">
                  <c:v>Yvonne</c:v>
                </c:pt>
                <c:pt idx="339">
                  <c:v>Zachary</c:v>
                </c:pt>
              </c:strCache>
            </c:strRef>
          </c:cat>
          <c:val>
            <c:numRef>
              <c:f>Sheet8!$C$4:$C$344</c:f>
              <c:numCache>
                <c:formatCode>General</c:formatCode>
                <c:ptCount val="340"/>
                <c:pt idx="0">
                  <c:v>316</c:v>
                </c:pt>
                <c:pt idx="1">
                  <c:v>212</c:v>
                </c:pt>
                <c:pt idx="2">
                  <c:v>165</c:v>
                </c:pt>
                <c:pt idx="3">
                  <c:v>234</c:v>
                </c:pt>
                <c:pt idx="4">
                  <c:v>130</c:v>
                </c:pt>
                <c:pt idx="5">
                  <c:v>261</c:v>
                </c:pt>
                <c:pt idx="6">
                  <c:v>66</c:v>
                </c:pt>
                <c:pt idx="7">
                  <c:v>500</c:v>
                </c:pt>
                <c:pt idx="8">
                  <c:v>4</c:v>
                </c:pt>
                <c:pt idx="9">
                  <c:v>47</c:v>
                </c:pt>
                <c:pt idx="10">
                  <c:v>233</c:v>
                </c:pt>
                <c:pt idx="11">
                  <c:v>197</c:v>
                </c:pt>
                <c:pt idx="12">
                  <c:v>22</c:v>
                </c:pt>
                <c:pt idx="13">
                  <c:v>1044</c:v>
                </c:pt>
                <c:pt idx="14">
                  <c:v>449</c:v>
                </c:pt>
                <c:pt idx="15">
                  <c:v>869</c:v>
                </c:pt>
                <c:pt idx="16">
                  <c:v>61</c:v>
                </c:pt>
                <c:pt idx="17">
                  <c:v>236</c:v>
                </c:pt>
                <c:pt idx="18">
                  <c:v>527</c:v>
                </c:pt>
                <c:pt idx="19">
                  <c:v>12</c:v>
                </c:pt>
                <c:pt idx="20">
                  <c:v>925</c:v>
                </c:pt>
                <c:pt idx="21">
                  <c:v>56</c:v>
                </c:pt>
                <c:pt idx="22">
                  <c:v>53</c:v>
                </c:pt>
                <c:pt idx="23">
                  <c:v>538</c:v>
                </c:pt>
                <c:pt idx="24">
                  <c:v>151</c:v>
                </c:pt>
                <c:pt idx="25">
                  <c:v>196</c:v>
                </c:pt>
                <c:pt idx="26">
                  <c:v>285</c:v>
                </c:pt>
                <c:pt idx="27">
                  <c:v>13</c:v>
                </c:pt>
                <c:pt idx="28">
                  <c:v>23</c:v>
                </c:pt>
                <c:pt idx="29">
                  <c:v>1451</c:v>
                </c:pt>
                <c:pt idx="30">
                  <c:v>57</c:v>
                </c:pt>
                <c:pt idx="31">
                  <c:v>236</c:v>
                </c:pt>
                <c:pt idx="32">
                  <c:v>168</c:v>
                </c:pt>
                <c:pt idx="33">
                  <c:v>244</c:v>
                </c:pt>
                <c:pt idx="34">
                  <c:v>189</c:v>
                </c:pt>
                <c:pt idx="35">
                  <c:v>159</c:v>
                </c:pt>
                <c:pt idx="36">
                  <c:v>2</c:v>
                </c:pt>
                <c:pt idx="37">
                  <c:v>201</c:v>
                </c:pt>
                <c:pt idx="38">
                  <c:v>106</c:v>
                </c:pt>
                <c:pt idx="39">
                  <c:v>256</c:v>
                </c:pt>
                <c:pt idx="40">
                  <c:v>427</c:v>
                </c:pt>
                <c:pt idx="41">
                  <c:v>148</c:v>
                </c:pt>
                <c:pt idx="42">
                  <c:v>133</c:v>
                </c:pt>
                <c:pt idx="43">
                  <c:v>376</c:v>
                </c:pt>
                <c:pt idx="44">
                  <c:v>79</c:v>
                </c:pt>
                <c:pt idx="45">
                  <c:v>658</c:v>
                </c:pt>
                <c:pt idx="46">
                  <c:v>93</c:v>
                </c:pt>
                <c:pt idx="47">
                  <c:v>187</c:v>
                </c:pt>
                <c:pt idx="48">
                  <c:v>189</c:v>
                </c:pt>
                <c:pt idx="49">
                  <c:v>115</c:v>
                </c:pt>
                <c:pt idx="50">
                  <c:v>239</c:v>
                </c:pt>
                <c:pt idx="51">
                  <c:v>159</c:v>
                </c:pt>
                <c:pt idx="52">
                  <c:v>166</c:v>
                </c:pt>
                <c:pt idx="53">
                  <c:v>44</c:v>
                </c:pt>
                <c:pt idx="54">
                  <c:v>180</c:v>
                </c:pt>
                <c:pt idx="55">
                  <c:v>35</c:v>
                </c:pt>
                <c:pt idx="56">
                  <c:v>139</c:v>
                </c:pt>
                <c:pt idx="57">
                  <c:v>155</c:v>
                </c:pt>
                <c:pt idx="58">
                  <c:v>123</c:v>
                </c:pt>
                <c:pt idx="59">
                  <c:v>381</c:v>
                </c:pt>
                <c:pt idx="60">
                  <c:v>10</c:v>
                </c:pt>
                <c:pt idx="61">
                  <c:v>286</c:v>
                </c:pt>
                <c:pt idx="62">
                  <c:v>123</c:v>
                </c:pt>
                <c:pt idx="63">
                  <c:v>226</c:v>
                </c:pt>
                <c:pt idx="64">
                  <c:v>85</c:v>
                </c:pt>
                <c:pt idx="65">
                  <c:v>173</c:v>
                </c:pt>
                <c:pt idx="66">
                  <c:v>1069</c:v>
                </c:pt>
                <c:pt idx="67">
                  <c:v>230</c:v>
                </c:pt>
                <c:pt idx="68">
                  <c:v>175</c:v>
                </c:pt>
                <c:pt idx="69">
                  <c:v>101</c:v>
                </c:pt>
                <c:pt idx="70">
                  <c:v>83</c:v>
                </c:pt>
                <c:pt idx="71">
                  <c:v>83</c:v>
                </c:pt>
                <c:pt idx="72">
                  <c:v>156</c:v>
                </c:pt>
                <c:pt idx="73">
                  <c:v>421</c:v>
                </c:pt>
                <c:pt idx="74">
                  <c:v>1127</c:v>
                </c:pt>
                <c:pt idx="75">
                  <c:v>186</c:v>
                </c:pt>
                <c:pt idx="76">
                  <c:v>55</c:v>
                </c:pt>
                <c:pt idx="77">
                  <c:v>10</c:v>
                </c:pt>
                <c:pt idx="78">
                  <c:v>351</c:v>
                </c:pt>
                <c:pt idx="79">
                  <c:v>192</c:v>
                </c:pt>
                <c:pt idx="80">
                  <c:v>143</c:v>
                </c:pt>
                <c:pt idx="81">
                  <c:v>549</c:v>
                </c:pt>
                <c:pt idx="82">
                  <c:v>274</c:v>
                </c:pt>
                <c:pt idx="83">
                  <c:v>65</c:v>
                </c:pt>
                <c:pt idx="84">
                  <c:v>965</c:v>
                </c:pt>
                <c:pt idx="85">
                  <c:v>227</c:v>
                </c:pt>
                <c:pt idx="86">
                  <c:v>24</c:v>
                </c:pt>
                <c:pt idx="87">
                  <c:v>1011</c:v>
                </c:pt>
                <c:pt idx="88">
                  <c:v>532</c:v>
                </c:pt>
                <c:pt idx="89">
                  <c:v>188</c:v>
                </c:pt>
                <c:pt idx="90">
                  <c:v>271</c:v>
                </c:pt>
                <c:pt idx="91">
                  <c:v>111</c:v>
                </c:pt>
                <c:pt idx="92">
                  <c:v>1245</c:v>
                </c:pt>
                <c:pt idx="93">
                  <c:v>567</c:v>
                </c:pt>
                <c:pt idx="94">
                  <c:v>82</c:v>
                </c:pt>
                <c:pt idx="95">
                  <c:v>261</c:v>
                </c:pt>
                <c:pt idx="96">
                  <c:v>319</c:v>
                </c:pt>
                <c:pt idx="97">
                  <c:v>182</c:v>
                </c:pt>
                <c:pt idx="98">
                  <c:v>80</c:v>
                </c:pt>
                <c:pt idx="99">
                  <c:v>243</c:v>
                </c:pt>
                <c:pt idx="100">
                  <c:v>251</c:v>
                </c:pt>
                <c:pt idx="101">
                  <c:v>185</c:v>
                </c:pt>
                <c:pt idx="102">
                  <c:v>17</c:v>
                </c:pt>
                <c:pt idx="103">
                  <c:v>190</c:v>
                </c:pt>
                <c:pt idx="104">
                  <c:v>421</c:v>
                </c:pt>
                <c:pt idx="105">
                  <c:v>172</c:v>
                </c:pt>
                <c:pt idx="106">
                  <c:v>26</c:v>
                </c:pt>
                <c:pt idx="107">
                  <c:v>453</c:v>
                </c:pt>
                <c:pt idx="108">
                  <c:v>103</c:v>
                </c:pt>
                <c:pt idx="109">
                  <c:v>308</c:v>
                </c:pt>
                <c:pt idx="110">
                  <c:v>267</c:v>
                </c:pt>
                <c:pt idx="111">
                  <c:v>183</c:v>
                </c:pt>
                <c:pt idx="112">
                  <c:v>179</c:v>
                </c:pt>
                <c:pt idx="113">
                  <c:v>743</c:v>
                </c:pt>
                <c:pt idx="114">
                  <c:v>654</c:v>
                </c:pt>
                <c:pt idx="115">
                  <c:v>360</c:v>
                </c:pt>
                <c:pt idx="116">
                  <c:v>965</c:v>
                </c:pt>
                <c:pt idx="117">
                  <c:v>196</c:v>
                </c:pt>
                <c:pt idx="118">
                  <c:v>179</c:v>
                </c:pt>
                <c:pt idx="119">
                  <c:v>396</c:v>
                </c:pt>
                <c:pt idx="120">
                  <c:v>102</c:v>
                </c:pt>
                <c:pt idx="121">
                  <c:v>147</c:v>
                </c:pt>
                <c:pt idx="122">
                  <c:v>240</c:v>
                </c:pt>
                <c:pt idx="123">
                  <c:v>132</c:v>
                </c:pt>
                <c:pt idx="124">
                  <c:v>180</c:v>
                </c:pt>
                <c:pt idx="125">
                  <c:v>175</c:v>
                </c:pt>
                <c:pt idx="126">
                  <c:v>162</c:v>
                </c:pt>
                <c:pt idx="127">
                  <c:v>78</c:v>
                </c:pt>
                <c:pt idx="128">
                  <c:v>122</c:v>
                </c:pt>
                <c:pt idx="129">
                  <c:v>274</c:v>
                </c:pt>
                <c:pt idx="130">
                  <c:v>163</c:v>
                </c:pt>
                <c:pt idx="131">
                  <c:v>69</c:v>
                </c:pt>
                <c:pt idx="132">
                  <c:v>60</c:v>
                </c:pt>
                <c:pt idx="133">
                  <c:v>82</c:v>
                </c:pt>
                <c:pt idx="134">
                  <c:v>89</c:v>
                </c:pt>
                <c:pt idx="135">
                  <c:v>15</c:v>
                </c:pt>
                <c:pt idx="136">
                  <c:v>311</c:v>
                </c:pt>
                <c:pt idx="137">
                  <c:v>243</c:v>
                </c:pt>
                <c:pt idx="138">
                  <c:v>157</c:v>
                </c:pt>
                <c:pt idx="139">
                  <c:v>250</c:v>
                </c:pt>
                <c:pt idx="140">
                  <c:v>184</c:v>
                </c:pt>
                <c:pt idx="141">
                  <c:v>113</c:v>
                </c:pt>
                <c:pt idx="142">
                  <c:v>177</c:v>
                </c:pt>
                <c:pt idx="143">
                  <c:v>145</c:v>
                </c:pt>
                <c:pt idx="144">
                  <c:v>107</c:v>
                </c:pt>
                <c:pt idx="145">
                  <c:v>25</c:v>
                </c:pt>
                <c:pt idx="146">
                  <c:v>265</c:v>
                </c:pt>
                <c:pt idx="147">
                  <c:v>286</c:v>
                </c:pt>
                <c:pt idx="148">
                  <c:v>108</c:v>
                </c:pt>
                <c:pt idx="149">
                  <c:v>1817</c:v>
                </c:pt>
                <c:pt idx="150">
                  <c:v>124</c:v>
                </c:pt>
                <c:pt idx="151">
                  <c:v>30</c:v>
                </c:pt>
                <c:pt idx="152">
                  <c:v>328</c:v>
                </c:pt>
                <c:pt idx="153">
                  <c:v>244</c:v>
                </c:pt>
                <c:pt idx="154">
                  <c:v>485</c:v>
                </c:pt>
                <c:pt idx="155">
                  <c:v>98</c:v>
                </c:pt>
                <c:pt idx="156">
                  <c:v>50</c:v>
                </c:pt>
                <c:pt idx="157">
                  <c:v>87</c:v>
                </c:pt>
                <c:pt idx="158">
                  <c:v>470</c:v>
                </c:pt>
                <c:pt idx="159">
                  <c:v>2357</c:v>
                </c:pt>
                <c:pt idx="160">
                  <c:v>378</c:v>
                </c:pt>
                <c:pt idx="161">
                  <c:v>279</c:v>
                </c:pt>
                <c:pt idx="162">
                  <c:v>5</c:v>
                </c:pt>
                <c:pt idx="163">
                  <c:v>6</c:v>
                </c:pt>
                <c:pt idx="164">
                  <c:v>413</c:v>
                </c:pt>
                <c:pt idx="165">
                  <c:v>1114</c:v>
                </c:pt>
                <c:pt idx="166">
                  <c:v>130</c:v>
                </c:pt>
                <c:pt idx="167">
                  <c:v>190</c:v>
                </c:pt>
                <c:pt idx="168">
                  <c:v>37</c:v>
                </c:pt>
                <c:pt idx="169">
                  <c:v>182</c:v>
                </c:pt>
                <c:pt idx="170">
                  <c:v>49</c:v>
                </c:pt>
                <c:pt idx="171">
                  <c:v>206</c:v>
                </c:pt>
                <c:pt idx="172">
                  <c:v>1980</c:v>
                </c:pt>
                <c:pt idx="173">
                  <c:v>117</c:v>
                </c:pt>
                <c:pt idx="174">
                  <c:v>155</c:v>
                </c:pt>
                <c:pt idx="175">
                  <c:v>740</c:v>
                </c:pt>
                <c:pt idx="176">
                  <c:v>34</c:v>
                </c:pt>
                <c:pt idx="177">
                  <c:v>229</c:v>
                </c:pt>
                <c:pt idx="178">
                  <c:v>480</c:v>
                </c:pt>
                <c:pt idx="179">
                  <c:v>1212</c:v>
                </c:pt>
                <c:pt idx="180">
                  <c:v>904</c:v>
                </c:pt>
                <c:pt idx="181">
                  <c:v>406</c:v>
                </c:pt>
                <c:pt idx="182">
                  <c:v>174</c:v>
                </c:pt>
                <c:pt idx="183">
                  <c:v>98</c:v>
                </c:pt>
                <c:pt idx="184">
                  <c:v>16</c:v>
                </c:pt>
                <c:pt idx="185">
                  <c:v>260</c:v>
                </c:pt>
                <c:pt idx="186">
                  <c:v>439</c:v>
                </c:pt>
                <c:pt idx="187">
                  <c:v>339</c:v>
                </c:pt>
                <c:pt idx="188">
                  <c:v>215</c:v>
                </c:pt>
                <c:pt idx="189">
                  <c:v>166</c:v>
                </c:pt>
                <c:pt idx="190">
                  <c:v>328</c:v>
                </c:pt>
                <c:pt idx="191">
                  <c:v>218</c:v>
                </c:pt>
                <c:pt idx="192">
                  <c:v>31</c:v>
                </c:pt>
                <c:pt idx="193">
                  <c:v>313</c:v>
                </c:pt>
                <c:pt idx="194">
                  <c:v>64</c:v>
                </c:pt>
                <c:pt idx="195">
                  <c:v>276</c:v>
                </c:pt>
                <c:pt idx="196">
                  <c:v>113</c:v>
                </c:pt>
                <c:pt idx="197">
                  <c:v>383</c:v>
                </c:pt>
                <c:pt idx="198">
                  <c:v>35</c:v>
                </c:pt>
                <c:pt idx="199">
                  <c:v>305</c:v>
                </c:pt>
                <c:pt idx="200">
                  <c:v>199</c:v>
                </c:pt>
                <c:pt idx="201">
                  <c:v>443</c:v>
                </c:pt>
                <c:pt idx="202">
                  <c:v>186</c:v>
                </c:pt>
                <c:pt idx="203">
                  <c:v>490</c:v>
                </c:pt>
                <c:pt idx="204">
                  <c:v>219</c:v>
                </c:pt>
                <c:pt idx="205">
                  <c:v>58</c:v>
                </c:pt>
                <c:pt idx="206">
                  <c:v>321</c:v>
                </c:pt>
                <c:pt idx="207">
                  <c:v>120</c:v>
                </c:pt>
                <c:pt idx="208">
                  <c:v>138</c:v>
                </c:pt>
                <c:pt idx="209">
                  <c:v>77</c:v>
                </c:pt>
                <c:pt idx="210">
                  <c:v>171</c:v>
                </c:pt>
                <c:pt idx="211">
                  <c:v>30</c:v>
                </c:pt>
                <c:pt idx="212">
                  <c:v>392</c:v>
                </c:pt>
                <c:pt idx="213">
                  <c:v>96</c:v>
                </c:pt>
                <c:pt idx="214">
                  <c:v>265</c:v>
                </c:pt>
                <c:pt idx="215">
                  <c:v>339</c:v>
                </c:pt>
                <c:pt idx="216">
                  <c:v>220</c:v>
                </c:pt>
                <c:pt idx="217">
                  <c:v>128</c:v>
                </c:pt>
                <c:pt idx="218">
                  <c:v>187</c:v>
                </c:pt>
                <c:pt idx="219">
                  <c:v>114</c:v>
                </c:pt>
                <c:pt idx="220">
                  <c:v>332</c:v>
                </c:pt>
                <c:pt idx="221">
                  <c:v>62</c:v>
                </c:pt>
                <c:pt idx="222">
                  <c:v>474</c:v>
                </c:pt>
                <c:pt idx="223">
                  <c:v>1390</c:v>
                </c:pt>
                <c:pt idx="224">
                  <c:v>438</c:v>
                </c:pt>
                <c:pt idx="225">
                  <c:v>391</c:v>
                </c:pt>
                <c:pt idx="226">
                  <c:v>314</c:v>
                </c:pt>
                <c:pt idx="227">
                  <c:v>106</c:v>
                </c:pt>
                <c:pt idx="228">
                  <c:v>132</c:v>
                </c:pt>
                <c:pt idx="229">
                  <c:v>184</c:v>
                </c:pt>
                <c:pt idx="230">
                  <c:v>67</c:v>
                </c:pt>
                <c:pt idx="231">
                  <c:v>12</c:v>
                </c:pt>
                <c:pt idx="232">
                  <c:v>32</c:v>
                </c:pt>
                <c:pt idx="233">
                  <c:v>76</c:v>
                </c:pt>
                <c:pt idx="234">
                  <c:v>1157</c:v>
                </c:pt>
                <c:pt idx="235">
                  <c:v>120</c:v>
                </c:pt>
                <c:pt idx="236">
                  <c:v>36</c:v>
                </c:pt>
                <c:pt idx="237">
                  <c:v>1130</c:v>
                </c:pt>
                <c:pt idx="238">
                  <c:v>128</c:v>
                </c:pt>
                <c:pt idx="239">
                  <c:v>1531</c:v>
                </c:pt>
                <c:pt idx="240">
                  <c:v>108</c:v>
                </c:pt>
                <c:pt idx="241">
                  <c:v>412</c:v>
                </c:pt>
                <c:pt idx="242">
                  <c:v>163</c:v>
                </c:pt>
                <c:pt idx="243">
                  <c:v>845</c:v>
                </c:pt>
                <c:pt idx="244">
                  <c:v>203</c:v>
                </c:pt>
                <c:pt idx="245">
                  <c:v>2469</c:v>
                </c:pt>
                <c:pt idx="246">
                  <c:v>151</c:v>
                </c:pt>
                <c:pt idx="247">
                  <c:v>481</c:v>
                </c:pt>
                <c:pt idx="248">
                  <c:v>15</c:v>
                </c:pt>
                <c:pt idx="249">
                  <c:v>122</c:v>
                </c:pt>
                <c:pt idx="250">
                  <c:v>569</c:v>
                </c:pt>
                <c:pt idx="251">
                  <c:v>102</c:v>
                </c:pt>
                <c:pt idx="252">
                  <c:v>552</c:v>
                </c:pt>
                <c:pt idx="253">
                  <c:v>76</c:v>
                </c:pt>
                <c:pt idx="254">
                  <c:v>244</c:v>
                </c:pt>
                <c:pt idx="255">
                  <c:v>128</c:v>
                </c:pt>
                <c:pt idx="256">
                  <c:v>460</c:v>
                </c:pt>
                <c:pt idx="257">
                  <c:v>41</c:v>
                </c:pt>
                <c:pt idx="258">
                  <c:v>67</c:v>
                </c:pt>
                <c:pt idx="259">
                  <c:v>195</c:v>
                </c:pt>
                <c:pt idx="260">
                  <c:v>47</c:v>
                </c:pt>
                <c:pt idx="261">
                  <c:v>164</c:v>
                </c:pt>
                <c:pt idx="262">
                  <c:v>452</c:v>
                </c:pt>
                <c:pt idx="263">
                  <c:v>450</c:v>
                </c:pt>
                <c:pt idx="264">
                  <c:v>305</c:v>
                </c:pt>
                <c:pt idx="265">
                  <c:v>843</c:v>
                </c:pt>
                <c:pt idx="266">
                  <c:v>172</c:v>
                </c:pt>
                <c:pt idx="267">
                  <c:v>1</c:v>
                </c:pt>
                <c:pt idx="268">
                  <c:v>218</c:v>
                </c:pt>
                <c:pt idx="269">
                  <c:v>387</c:v>
                </c:pt>
                <c:pt idx="270">
                  <c:v>152</c:v>
                </c:pt>
                <c:pt idx="271">
                  <c:v>11</c:v>
                </c:pt>
                <c:pt idx="272">
                  <c:v>403</c:v>
                </c:pt>
                <c:pt idx="273">
                  <c:v>342</c:v>
                </c:pt>
                <c:pt idx="274">
                  <c:v>95</c:v>
                </c:pt>
                <c:pt idx="275">
                  <c:v>159</c:v>
                </c:pt>
                <c:pt idx="276">
                  <c:v>1047</c:v>
                </c:pt>
                <c:pt idx="277">
                  <c:v>9</c:v>
                </c:pt>
                <c:pt idx="278">
                  <c:v>1049</c:v>
                </c:pt>
                <c:pt idx="279">
                  <c:v>1099</c:v>
                </c:pt>
                <c:pt idx="280">
                  <c:v>280</c:v>
                </c:pt>
                <c:pt idx="281">
                  <c:v>695</c:v>
                </c:pt>
                <c:pt idx="282">
                  <c:v>177</c:v>
                </c:pt>
                <c:pt idx="283">
                  <c:v>312</c:v>
                </c:pt>
                <c:pt idx="284">
                  <c:v>348</c:v>
                </c:pt>
                <c:pt idx="285">
                  <c:v>889</c:v>
                </c:pt>
                <c:pt idx="286">
                  <c:v>694</c:v>
                </c:pt>
                <c:pt idx="287">
                  <c:v>101</c:v>
                </c:pt>
                <c:pt idx="288">
                  <c:v>209</c:v>
                </c:pt>
                <c:pt idx="289">
                  <c:v>72</c:v>
                </c:pt>
                <c:pt idx="290">
                  <c:v>69</c:v>
                </c:pt>
                <c:pt idx="291">
                  <c:v>193</c:v>
                </c:pt>
                <c:pt idx="292">
                  <c:v>151</c:v>
                </c:pt>
                <c:pt idx="293">
                  <c:v>66</c:v>
                </c:pt>
                <c:pt idx="294">
                  <c:v>199</c:v>
                </c:pt>
                <c:pt idx="295">
                  <c:v>313</c:v>
                </c:pt>
                <c:pt idx="296">
                  <c:v>86</c:v>
                </c:pt>
                <c:pt idx="297">
                  <c:v>25</c:v>
                </c:pt>
                <c:pt idx="298">
                  <c:v>1111</c:v>
                </c:pt>
                <c:pt idx="299">
                  <c:v>367</c:v>
                </c:pt>
                <c:pt idx="300">
                  <c:v>350</c:v>
                </c:pt>
                <c:pt idx="301">
                  <c:v>67</c:v>
                </c:pt>
                <c:pt idx="302">
                  <c:v>257</c:v>
                </c:pt>
                <c:pt idx="303">
                  <c:v>170</c:v>
                </c:pt>
                <c:pt idx="304">
                  <c:v>7</c:v>
                </c:pt>
                <c:pt idx="305">
                  <c:v>143</c:v>
                </c:pt>
                <c:pt idx="306">
                  <c:v>641</c:v>
                </c:pt>
                <c:pt idx="307">
                  <c:v>197</c:v>
                </c:pt>
                <c:pt idx="308">
                  <c:v>276</c:v>
                </c:pt>
                <c:pt idx="309">
                  <c:v>114</c:v>
                </c:pt>
                <c:pt idx="310">
                  <c:v>199</c:v>
                </c:pt>
                <c:pt idx="311">
                  <c:v>165</c:v>
                </c:pt>
                <c:pt idx="312">
                  <c:v>143</c:v>
                </c:pt>
                <c:pt idx="313">
                  <c:v>163</c:v>
                </c:pt>
                <c:pt idx="314">
                  <c:v>435</c:v>
                </c:pt>
                <c:pt idx="315">
                  <c:v>744</c:v>
                </c:pt>
                <c:pt idx="316">
                  <c:v>451</c:v>
                </c:pt>
                <c:pt idx="317">
                  <c:v>326</c:v>
                </c:pt>
                <c:pt idx="318">
                  <c:v>161</c:v>
                </c:pt>
                <c:pt idx="319">
                  <c:v>137</c:v>
                </c:pt>
                <c:pt idx="320">
                  <c:v>193</c:v>
                </c:pt>
                <c:pt idx="321">
                  <c:v>144</c:v>
                </c:pt>
                <c:pt idx="322">
                  <c:v>236</c:v>
                </c:pt>
                <c:pt idx="323">
                  <c:v>22</c:v>
                </c:pt>
                <c:pt idx="324">
                  <c:v>148</c:v>
                </c:pt>
                <c:pt idx="325">
                  <c:v>148</c:v>
                </c:pt>
                <c:pt idx="326">
                  <c:v>186</c:v>
                </c:pt>
                <c:pt idx="327">
                  <c:v>31</c:v>
                </c:pt>
                <c:pt idx="328">
                  <c:v>69</c:v>
                </c:pt>
                <c:pt idx="329">
                  <c:v>448</c:v>
                </c:pt>
                <c:pt idx="330">
                  <c:v>55</c:v>
                </c:pt>
                <c:pt idx="331">
                  <c:v>64</c:v>
                </c:pt>
                <c:pt idx="332">
                  <c:v>165</c:v>
                </c:pt>
                <c:pt idx="333">
                  <c:v>130</c:v>
                </c:pt>
                <c:pt idx="334">
                  <c:v>351</c:v>
                </c:pt>
                <c:pt idx="335">
                  <c:v>1007</c:v>
                </c:pt>
                <c:pt idx="336">
                  <c:v>88</c:v>
                </c:pt>
                <c:pt idx="337">
                  <c:v>5</c:v>
                </c:pt>
                <c:pt idx="338">
                  <c:v>67</c:v>
                </c:pt>
                <c:pt idx="339">
                  <c:v>354</c:v>
                </c:pt>
              </c:numCache>
            </c:numRef>
          </c:val>
          <c:smooth val="0"/>
          <c:extLst>
            <c:ext xmlns:c16="http://schemas.microsoft.com/office/drawing/2014/chart" uri="{C3380CC4-5D6E-409C-BE32-E72D297353CC}">
              <c16:uniqueId val="{00000001-023A-4471-85B9-7FDC492A44EF}"/>
            </c:ext>
          </c:extLst>
        </c:ser>
        <c:dLbls>
          <c:dLblPos val="ctr"/>
          <c:showLegendKey val="0"/>
          <c:showVal val="1"/>
          <c:showCatName val="0"/>
          <c:showSerName val="0"/>
          <c:showPercent val="0"/>
          <c:showBubbleSize val="0"/>
        </c:dLbls>
        <c:smooth val="0"/>
        <c:axId val="633344424"/>
        <c:axId val="633342624"/>
      </c:lineChart>
      <c:catAx>
        <c:axId val="63334442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a:t>User Name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3342624"/>
        <c:crosses val="autoZero"/>
        <c:auto val="1"/>
        <c:lblAlgn val="ctr"/>
        <c:lblOffset val="100"/>
        <c:noMultiLvlLbl val="0"/>
      </c:catAx>
      <c:valAx>
        <c:axId val="633342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a:t>Total movies vs. series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33444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[Anupama.xlsx]2 c!PivotTable4</c:name>
    <c:fmtId val="9"/>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Impact of recommended content on engagement. </a:t>
            </a:r>
          </a:p>
        </c:rich>
      </c:tx>
      <c:layout>
        <c:manualLayout>
          <c:xMode val="edge"/>
          <c:yMode val="edge"/>
          <c:x val="0.23577880814237026"/>
          <c:y val="5.1681586154862354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'2 c'!$B$3:$B$4</c:f>
              <c:strCache>
                <c:ptCount val="1"/>
                <c:pt idx="0">
                  <c:v>Action</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cat>
            <c:strRef>
              <c:f>'2 c'!$A$5:$A$106</c:f>
              <c:strCach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strCache>
            </c:strRef>
          </c:cat>
          <c:val>
            <c:numRef>
              <c:f>'2 c'!$B$5:$B$106</c:f>
              <c:numCache>
                <c:formatCode>General</c:formatCode>
                <c:ptCount val="101"/>
                <c:pt idx="0">
                  <c:v>129</c:v>
                </c:pt>
                <c:pt idx="1">
                  <c:v>467</c:v>
                </c:pt>
                <c:pt idx="3">
                  <c:v>181</c:v>
                </c:pt>
                <c:pt idx="4">
                  <c:v>293</c:v>
                </c:pt>
                <c:pt idx="5">
                  <c:v>1096</c:v>
                </c:pt>
                <c:pt idx="6">
                  <c:v>472</c:v>
                </c:pt>
                <c:pt idx="7">
                  <c:v>544</c:v>
                </c:pt>
                <c:pt idx="8">
                  <c:v>256</c:v>
                </c:pt>
                <c:pt idx="10">
                  <c:v>529</c:v>
                </c:pt>
                <c:pt idx="11">
                  <c:v>630</c:v>
                </c:pt>
                <c:pt idx="12">
                  <c:v>924</c:v>
                </c:pt>
                <c:pt idx="13">
                  <c:v>294</c:v>
                </c:pt>
                <c:pt idx="14">
                  <c:v>462</c:v>
                </c:pt>
                <c:pt idx="15">
                  <c:v>794</c:v>
                </c:pt>
                <c:pt idx="17">
                  <c:v>391</c:v>
                </c:pt>
                <c:pt idx="18">
                  <c:v>246</c:v>
                </c:pt>
                <c:pt idx="20">
                  <c:v>684</c:v>
                </c:pt>
                <c:pt idx="22">
                  <c:v>691</c:v>
                </c:pt>
                <c:pt idx="25">
                  <c:v>147</c:v>
                </c:pt>
                <c:pt idx="26">
                  <c:v>283</c:v>
                </c:pt>
                <c:pt idx="27">
                  <c:v>261</c:v>
                </c:pt>
                <c:pt idx="28">
                  <c:v>316</c:v>
                </c:pt>
                <c:pt idx="29">
                  <c:v>319</c:v>
                </c:pt>
                <c:pt idx="30">
                  <c:v>103</c:v>
                </c:pt>
                <c:pt idx="31">
                  <c:v>388</c:v>
                </c:pt>
                <c:pt idx="32">
                  <c:v>422</c:v>
                </c:pt>
                <c:pt idx="33">
                  <c:v>259</c:v>
                </c:pt>
                <c:pt idx="34">
                  <c:v>250</c:v>
                </c:pt>
                <c:pt idx="35">
                  <c:v>358</c:v>
                </c:pt>
                <c:pt idx="36">
                  <c:v>659</c:v>
                </c:pt>
                <c:pt idx="37">
                  <c:v>645</c:v>
                </c:pt>
                <c:pt idx="39">
                  <c:v>482</c:v>
                </c:pt>
                <c:pt idx="41">
                  <c:v>26</c:v>
                </c:pt>
                <c:pt idx="42">
                  <c:v>926</c:v>
                </c:pt>
                <c:pt idx="43">
                  <c:v>536</c:v>
                </c:pt>
                <c:pt idx="44">
                  <c:v>646</c:v>
                </c:pt>
                <c:pt idx="46">
                  <c:v>299</c:v>
                </c:pt>
                <c:pt idx="49">
                  <c:v>162</c:v>
                </c:pt>
                <c:pt idx="50">
                  <c:v>514</c:v>
                </c:pt>
                <c:pt idx="51">
                  <c:v>1065</c:v>
                </c:pt>
                <c:pt idx="54">
                  <c:v>488</c:v>
                </c:pt>
                <c:pt idx="56">
                  <c:v>726</c:v>
                </c:pt>
                <c:pt idx="57">
                  <c:v>342</c:v>
                </c:pt>
                <c:pt idx="59">
                  <c:v>192</c:v>
                </c:pt>
                <c:pt idx="61">
                  <c:v>396</c:v>
                </c:pt>
                <c:pt idx="62">
                  <c:v>865</c:v>
                </c:pt>
                <c:pt idx="63">
                  <c:v>178</c:v>
                </c:pt>
                <c:pt idx="64">
                  <c:v>832</c:v>
                </c:pt>
                <c:pt idx="65">
                  <c:v>53</c:v>
                </c:pt>
                <c:pt idx="66">
                  <c:v>937</c:v>
                </c:pt>
                <c:pt idx="67">
                  <c:v>57</c:v>
                </c:pt>
                <c:pt idx="68">
                  <c:v>613</c:v>
                </c:pt>
                <c:pt idx="69">
                  <c:v>228</c:v>
                </c:pt>
                <c:pt idx="70">
                  <c:v>73</c:v>
                </c:pt>
                <c:pt idx="71">
                  <c:v>292</c:v>
                </c:pt>
                <c:pt idx="72">
                  <c:v>362</c:v>
                </c:pt>
                <c:pt idx="73">
                  <c:v>726</c:v>
                </c:pt>
                <c:pt idx="74">
                  <c:v>302</c:v>
                </c:pt>
                <c:pt idx="75">
                  <c:v>338</c:v>
                </c:pt>
                <c:pt idx="76">
                  <c:v>456</c:v>
                </c:pt>
                <c:pt idx="78">
                  <c:v>1045</c:v>
                </c:pt>
                <c:pt idx="79">
                  <c:v>1980</c:v>
                </c:pt>
                <c:pt idx="80">
                  <c:v>419</c:v>
                </c:pt>
                <c:pt idx="81">
                  <c:v>797</c:v>
                </c:pt>
                <c:pt idx="82">
                  <c:v>54</c:v>
                </c:pt>
                <c:pt idx="83">
                  <c:v>138</c:v>
                </c:pt>
                <c:pt idx="84">
                  <c:v>136</c:v>
                </c:pt>
                <c:pt idx="85">
                  <c:v>133</c:v>
                </c:pt>
                <c:pt idx="86">
                  <c:v>496</c:v>
                </c:pt>
                <c:pt idx="89">
                  <c:v>128</c:v>
                </c:pt>
                <c:pt idx="90">
                  <c:v>52</c:v>
                </c:pt>
                <c:pt idx="91">
                  <c:v>552</c:v>
                </c:pt>
                <c:pt idx="92">
                  <c:v>777</c:v>
                </c:pt>
                <c:pt idx="93">
                  <c:v>810</c:v>
                </c:pt>
                <c:pt idx="95">
                  <c:v>567</c:v>
                </c:pt>
                <c:pt idx="96">
                  <c:v>492</c:v>
                </c:pt>
                <c:pt idx="97">
                  <c:v>164</c:v>
                </c:pt>
                <c:pt idx="98">
                  <c:v>281</c:v>
                </c:pt>
                <c:pt idx="99">
                  <c:v>361</c:v>
                </c:pt>
                <c:pt idx="100">
                  <c:v>450</c:v>
                </c:pt>
              </c:numCache>
            </c:numRef>
          </c:val>
          <c:extLst>
            <c:ext xmlns:c16="http://schemas.microsoft.com/office/drawing/2014/chart" uri="{C3380CC4-5D6E-409C-BE32-E72D297353CC}">
              <c16:uniqueId val="{00000000-D2BA-46E4-BC77-F9D9A88ACCDD}"/>
            </c:ext>
          </c:extLst>
        </c:ser>
        <c:ser>
          <c:idx val="1"/>
          <c:order val="1"/>
          <c:tx>
            <c:strRef>
              <c:f>'2 c'!$C$3:$C$4</c:f>
              <c:strCache>
                <c:ptCount val="1"/>
                <c:pt idx="0">
                  <c:v>Comedy</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cat>
            <c:strRef>
              <c:f>'2 c'!$A$5:$A$106</c:f>
              <c:strCach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strCache>
            </c:strRef>
          </c:cat>
          <c:val>
            <c:numRef>
              <c:f>'2 c'!$C$5:$C$106</c:f>
              <c:numCache>
                <c:formatCode>General</c:formatCode>
                <c:ptCount val="101"/>
                <c:pt idx="0">
                  <c:v>482</c:v>
                </c:pt>
                <c:pt idx="2">
                  <c:v>521</c:v>
                </c:pt>
                <c:pt idx="3">
                  <c:v>746</c:v>
                </c:pt>
                <c:pt idx="4">
                  <c:v>496</c:v>
                </c:pt>
                <c:pt idx="5">
                  <c:v>55</c:v>
                </c:pt>
                <c:pt idx="8">
                  <c:v>773</c:v>
                </c:pt>
                <c:pt idx="9">
                  <c:v>97</c:v>
                </c:pt>
                <c:pt idx="10">
                  <c:v>163</c:v>
                </c:pt>
                <c:pt idx="11">
                  <c:v>782</c:v>
                </c:pt>
                <c:pt idx="12">
                  <c:v>374</c:v>
                </c:pt>
                <c:pt idx="13">
                  <c:v>680</c:v>
                </c:pt>
                <c:pt idx="14">
                  <c:v>921</c:v>
                </c:pt>
                <c:pt idx="15">
                  <c:v>480</c:v>
                </c:pt>
                <c:pt idx="16">
                  <c:v>139</c:v>
                </c:pt>
                <c:pt idx="17">
                  <c:v>122</c:v>
                </c:pt>
                <c:pt idx="18">
                  <c:v>471</c:v>
                </c:pt>
                <c:pt idx="19">
                  <c:v>604</c:v>
                </c:pt>
                <c:pt idx="21">
                  <c:v>278</c:v>
                </c:pt>
                <c:pt idx="22">
                  <c:v>806</c:v>
                </c:pt>
                <c:pt idx="23">
                  <c:v>342</c:v>
                </c:pt>
                <c:pt idx="24">
                  <c:v>640</c:v>
                </c:pt>
                <c:pt idx="26">
                  <c:v>183</c:v>
                </c:pt>
                <c:pt idx="27">
                  <c:v>605</c:v>
                </c:pt>
                <c:pt idx="30">
                  <c:v>261</c:v>
                </c:pt>
                <c:pt idx="31">
                  <c:v>364</c:v>
                </c:pt>
                <c:pt idx="32">
                  <c:v>274</c:v>
                </c:pt>
                <c:pt idx="34">
                  <c:v>572</c:v>
                </c:pt>
                <c:pt idx="35">
                  <c:v>447</c:v>
                </c:pt>
                <c:pt idx="36">
                  <c:v>297</c:v>
                </c:pt>
                <c:pt idx="37">
                  <c:v>191</c:v>
                </c:pt>
                <c:pt idx="39">
                  <c:v>460</c:v>
                </c:pt>
                <c:pt idx="41">
                  <c:v>643</c:v>
                </c:pt>
                <c:pt idx="42">
                  <c:v>405</c:v>
                </c:pt>
                <c:pt idx="44">
                  <c:v>661</c:v>
                </c:pt>
                <c:pt idx="45">
                  <c:v>1334</c:v>
                </c:pt>
                <c:pt idx="46">
                  <c:v>15</c:v>
                </c:pt>
                <c:pt idx="47">
                  <c:v>434</c:v>
                </c:pt>
                <c:pt idx="48">
                  <c:v>711</c:v>
                </c:pt>
                <c:pt idx="49">
                  <c:v>705</c:v>
                </c:pt>
                <c:pt idx="50">
                  <c:v>858</c:v>
                </c:pt>
                <c:pt idx="51">
                  <c:v>270</c:v>
                </c:pt>
                <c:pt idx="52">
                  <c:v>179</c:v>
                </c:pt>
                <c:pt idx="53">
                  <c:v>415</c:v>
                </c:pt>
                <c:pt idx="55">
                  <c:v>165</c:v>
                </c:pt>
                <c:pt idx="56">
                  <c:v>301</c:v>
                </c:pt>
                <c:pt idx="57">
                  <c:v>842</c:v>
                </c:pt>
                <c:pt idx="58">
                  <c:v>841</c:v>
                </c:pt>
                <c:pt idx="59">
                  <c:v>349</c:v>
                </c:pt>
                <c:pt idx="60">
                  <c:v>500</c:v>
                </c:pt>
                <c:pt idx="62">
                  <c:v>765</c:v>
                </c:pt>
                <c:pt idx="64">
                  <c:v>695</c:v>
                </c:pt>
                <c:pt idx="65">
                  <c:v>1159</c:v>
                </c:pt>
                <c:pt idx="66">
                  <c:v>714</c:v>
                </c:pt>
                <c:pt idx="67">
                  <c:v>352</c:v>
                </c:pt>
                <c:pt idx="68">
                  <c:v>410</c:v>
                </c:pt>
                <c:pt idx="70">
                  <c:v>787</c:v>
                </c:pt>
                <c:pt idx="72">
                  <c:v>752</c:v>
                </c:pt>
                <c:pt idx="73">
                  <c:v>794</c:v>
                </c:pt>
                <c:pt idx="75">
                  <c:v>1099</c:v>
                </c:pt>
                <c:pt idx="76">
                  <c:v>543</c:v>
                </c:pt>
                <c:pt idx="78">
                  <c:v>436</c:v>
                </c:pt>
                <c:pt idx="82">
                  <c:v>355</c:v>
                </c:pt>
                <c:pt idx="84">
                  <c:v>180</c:v>
                </c:pt>
                <c:pt idx="85">
                  <c:v>1245</c:v>
                </c:pt>
                <c:pt idx="87">
                  <c:v>456</c:v>
                </c:pt>
                <c:pt idx="88">
                  <c:v>495</c:v>
                </c:pt>
                <c:pt idx="89">
                  <c:v>558</c:v>
                </c:pt>
                <c:pt idx="90">
                  <c:v>557</c:v>
                </c:pt>
                <c:pt idx="91">
                  <c:v>139</c:v>
                </c:pt>
                <c:pt idx="92">
                  <c:v>598</c:v>
                </c:pt>
                <c:pt idx="94">
                  <c:v>466</c:v>
                </c:pt>
                <c:pt idx="95">
                  <c:v>367</c:v>
                </c:pt>
                <c:pt idx="97">
                  <c:v>268</c:v>
                </c:pt>
                <c:pt idx="98">
                  <c:v>771</c:v>
                </c:pt>
                <c:pt idx="99">
                  <c:v>247</c:v>
                </c:pt>
              </c:numCache>
            </c:numRef>
          </c:val>
          <c:extLst>
            <c:ext xmlns:c16="http://schemas.microsoft.com/office/drawing/2014/chart" uri="{C3380CC4-5D6E-409C-BE32-E72D297353CC}">
              <c16:uniqueId val="{00000001-D2BA-46E4-BC77-F9D9A88ACCDD}"/>
            </c:ext>
          </c:extLst>
        </c:ser>
        <c:ser>
          <c:idx val="2"/>
          <c:order val="2"/>
          <c:tx>
            <c:strRef>
              <c:f>'2 c'!$D$3:$D$4</c:f>
              <c:strCache>
                <c:ptCount val="1"/>
                <c:pt idx="0">
                  <c:v>Documentary</c:v>
                </c:pt>
              </c:strCache>
            </c:strRef>
          </c:tx>
          <c:spPr>
            <a:solidFill>
              <a:schemeClr val="accent3">
                <a:alpha val="85000"/>
              </a:schemeClr>
            </a:solidFill>
            <a:ln w="9525" cap="flat" cmpd="sng" algn="ctr">
              <a:solidFill>
                <a:schemeClr val="accent3">
                  <a:lumMod val="75000"/>
                </a:schemeClr>
              </a:solidFill>
              <a:round/>
            </a:ln>
            <a:effectLst/>
            <a:sp3d contourW="9525">
              <a:contourClr>
                <a:schemeClr val="accent3">
                  <a:lumMod val="75000"/>
                </a:schemeClr>
              </a:contourClr>
            </a:sp3d>
          </c:spPr>
          <c:invertIfNegative val="0"/>
          <c:cat>
            <c:strRef>
              <c:f>'2 c'!$A$5:$A$106</c:f>
              <c:strCach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strCache>
            </c:strRef>
          </c:cat>
          <c:val>
            <c:numRef>
              <c:f>'2 c'!$D$5:$D$106</c:f>
              <c:numCache>
                <c:formatCode>General</c:formatCode>
                <c:ptCount val="101"/>
                <c:pt idx="0">
                  <c:v>69</c:v>
                </c:pt>
                <c:pt idx="1">
                  <c:v>214</c:v>
                </c:pt>
                <c:pt idx="2">
                  <c:v>895</c:v>
                </c:pt>
                <c:pt idx="3">
                  <c:v>804</c:v>
                </c:pt>
                <c:pt idx="4">
                  <c:v>285</c:v>
                </c:pt>
                <c:pt idx="6">
                  <c:v>115</c:v>
                </c:pt>
                <c:pt idx="7">
                  <c:v>777</c:v>
                </c:pt>
                <c:pt idx="8">
                  <c:v>434</c:v>
                </c:pt>
                <c:pt idx="9">
                  <c:v>348</c:v>
                </c:pt>
                <c:pt idx="11">
                  <c:v>129</c:v>
                </c:pt>
                <c:pt idx="15">
                  <c:v>484</c:v>
                </c:pt>
                <c:pt idx="16">
                  <c:v>33</c:v>
                </c:pt>
                <c:pt idx="17">
                  <c:v>33</c:v>
                </c:pt>
                <c:pt idx="18">
                  <c:v>144</c:v>
                </c:pt>
                <c:pt idx="20">
                  <c:v>216</c:v>
                </c:pt>
                <c:pt idx="21">
                  <c:v>763</c:v>
                </c:pt>
                <c:pt idx="22">
                  <c:v>1257</c:v>
                </c:pt>
                <c:pt idx="24">
                  <c:v>274</c:v>
                </c:pt>
                <c:pt idx="25">
                  <c:v>23</c:v>
                </c:pt>
                <c:pt idx="26">
                  <c:v>512</c:v>
                </c:pt>
                <c:pt idx="28">
                  <c:v>353</c:v>
                </c:pt>
                <c:pt idx="29">
                  <c:v>187</c:v>
                </c:pt>
                <c:pt idx="30">
                  <c:v>82</c:v>
                </c:pt>
                <c:pt idx="31">
                  <c:v>477</c:v>
                </c:pt>
                <c:pt idx="32">
                  <c:v>349</c:v>
                </c:pt>
                <c:pt idx="35">
                  <c:v>15</c:v>
                </c:pt>
                <c:pt idx="37">
                  <c:v>589</c:v>
                </c:pt>
                <c:pt idx="38">
                  <c:v>210</c:v>
                </c:pt>
                <c:pt idx="39">
                  <c:v>765</c:v>
                </c:pt>
                <c:pt idx="40">
                  <c:v>489</c:v>
                </c:pt>
                <c:pt idx="41">
                  <c:v>453</c:v>
                </c:pt>
                <c:pt idx="43">
                  <c:v>253</c:v>
                </c:pt>
                <c:pt idx="44">
                  <c:v>471</c:v>
                </c:pt>
                <c:pt idx="45">
                  <c:v>11</c:v>
                </c:pt>
                <c:pt idx="46">
                  <c:v>183</c:v>
                </c:pt>
                <c:pt idx="49">
                  <c:v>418</c:v>
                </c:pt>
                <c:pt idx="51">
                  <c:v>193</c:v>
                </c:pt>
                <c:pt idx="52">
                  <c:v>529</c:v>
                </c:pt>
                <c:pt idx="53">
                  <c:v>287</c:v>
                </c:pt>
                <c:pt idx="54">
                  <c:v>925</c:v>
                </c:pt>
                <c:pt idx="55">
                  <c:v>307</c:v>
                </c:pt>
                <c:pt idx="56">
                  <c:v>739</c:v>
                </c:pt>
                <c:pt idx="58">
                  <c:v>447</c:v>
                </c:pt>
                <c:pt idx="59">
                  <c:v>40</c:v>
                </c:pt>
                <c:pt idx="62">
                  <c:v>900</c:v>
                </c:pt>
                <c:pt idx="63">
                  <c:v>452</c:v>
                </c:pt>
                <c:pt idx="64">
                  <c:v>795</c:v>
                </c:pt>
                <c:pt idx="65">
                  <c:v>533</c:v>
                </c:pt>
                <c:pt idx="66">
                  <c:v>371</c:v>
                </c:pt>
                <c:pt idx="68">
                  <c:v>100</c:v>
                </c:pt>
                <c:pt idx="71">
                  <c:v>1947</c:v>
                </c:pt>
                <c:pt idx="73">
                  <c:v>814</c:v>
                </c:pt>
                <c:pt idx="76">
                  <c:v>203</c:v>
                </c:pt>
                <c:pt idx="77">
                  <c:v>397</c:v>
                </c:pt>
                <c:pt idx="78">
                  <c:v>438</c:v>
                </c:pt>
                <c:pt idx="80">
                  <c:v>96</c:v>
                </c:pt>
                <c:pt idx="81">
                  <c:v>746</c:v>
                </c:pt>
                <c:pt idx="82">
                  <c:v>406</c:v>
                </c:pt>
                <c:pt idx="83">
                  <c:v>518</c:v>
                </c:pt>
                <c:pt idx="85">
                  <c:v>123</c:v>
                </c:pt>
                <c:pt idx="86">
                  <c:v>631</c:v>
                </c:pt>
                <c:pt idx="87">
                  <c:v>413</c:v>
                </c:pt>
                <c:pt idx="88">
                  <c:v>1024</c:v>
                </c:pt>
                <c:pt idx="90">
                  <c:v>579</c:v>
                </c:pt>
                <c:pt idx="91">
                  <c:v>490</c:v>
                </c:pt>
                <c:pt idx="92">
                  <c:v>892</c:v>
                </c:pt>
                <c:pt idx="94">
                  <c:v>1416</c:v>
                </c:pt>
                <c:pt idx="95">
                  <c:v>380</c:v>
                </c:pt>
                <c:pt idx="97">
                  <c:v>80</c:v>
                </c:pt>
                <c:pt idx="98">
                  <c:v>468</c:v>
                </c:pt>
                <c:pt idx="99">
                  <c:v>353</c:v>
                </c:pt>
                <c:pt idx="100">
                  <c:v>1666</c:v>
                </c:pt>
              </c:numCache>
            </c:numRef>
          </c:val>
          <c:extLst>
            <c:ext xmlns:c16="http://schemas.microsoft.com/office/drawing/2014/chart" uri="{C3380CC4-5D6E-409C-BE32-E72D297353CC}">
              <c16:uniqueId val="{00000002-D2BA-46E4-BC77-F9D9A88ACCDD}"/>
            </c:ext>
          </c:extLst>
        </c:ser>
        <c:ser>
          <c:idx val="3"/>
          <c:order val="3"/>
          <c:tx>
            <c:strRef>
              <c:f>'2 c'!$E$3:$E$4</c:f>
              <c:strCache>
                <c:ptCount val="1"/>
                <c:pt idx="0">
                  <c:v>Drama</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cat>
            <c:strRef>
              <c:f>'2 c'!$A$5:$A$106</c:f>
              <c:strCach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strCache>
            </c:strRef>
          </c:cat>
          <c:val>
            <c:numRef>
              <c:f>'2 c'!$E$5:$E$106</c:f>
              <c:numCache>
                <c:formatCode>General</c:formatCode>
                <c:ptCount val="101"/>
                <c:pt idx="0">
                  <c:v>1187</c:v>
                </c:pt>
                <c:pt idx="1">
                  <c:v>653</c:v>
                </c:pt>
                <c:pt idx="2">
                  <c:v>440</c:v>
                </c:pt>
                <c:pt idx="3">
                  <c:v>197</c:v>
                </c:pt>
                <c:pt idx="4">
                  <c:v>174</c:v>
                </c:pt>
                <c:pt idx="6">
                  <c:v>524</c:v>
                </c:pt>
                <c:pt idx="7">
                  <c:v>661</c:v>
                </c:pt>
                <c:pt idx="8">
                  <c:v>187</c:v>
                </c:pt>
                <c:pt idx="9">
                  <c:v>259</c:v>
                </c:pt>
                <c:pt idx="10">
                  <c:v>479</c:v>
                </c:pt>
                <c:pt idx="11">
                  <c:v>1071</c:v>
                </c:pt>
                <c:pt idx="12">
                  <c:v>697</c:v>
                </c:pt>
                <c:pt idx="13">
                  <c:v>48</c:v>
                </c:pt>
                <c:pt idx="14">
                  <c:v>358</c:v>
                </c:pt>
                <c:pt idx="16">
                  <c:v>85</c:v>
                </c:pt>
                <c:pt idx="17">
                  <c:v>712</c:v>
                </c:pt>
                <c:pt idx="18">
                  <c:v>1131</c:v>
                </c:pt>
                <c:pt idx="21">
                  <c:v>336</c:v>
                </c:pt>
                <c:pt idx="24">
                  <c:v>70</c:v>
                </c:pt>
                <c:pt idx="26">
                  <c:v>419</c:v>
                </c:pt>
                <c:pt idx="27">
                  <c:v>786</c:v>
                </c:pt>
                <c:pt idx="28">
                  <c:v>916</c:v>
                </c:pt>
                <c:pt idx="32">
                  <c:v>102</c:v>
                </c:pt>
                <c:pt idx="33">
                  <c:v>325</c:v>
                </c:pt>
                <c:pt idx="35">
                  <c:v>366</c:v>
                </c:pt>
                <c:pt idx="36">
                  <c:v>1310</c:v>
                </c:pt>
                <c:pt idx="37">
                  <c:v>891</c:v>
                </c:pt>
                <c:pt idx="38">
                  <c:v>581</c:v>
                </c:pt>
                <c:pt idx="39">
                  <c:v>774</c:v>
                </c:pt>
                <c:pt idx="40">
                  <c:v>74</c:v>
                </c:pt>
                <c:pt idx="41">
                  <c:v>1275</c:v>
                </c:pt>
                <c:pt idx="42">
                  <c:v>1195</c:v>
                </c:pt>
                <c:pt idx="43">
                  <c:v>385</c:v>
                </c:pt>
                <c:pt idx="44">
                  <c:v>474</c:v>
                </c:pt>
                <c:pt idx="45">
                  <c:v>225</c:v>
                </c:pt>
                <c:pt idx="46">
                  <c:v>120</c:v>
                </c:pt>
                <c:pt idx="48">
                  <c:v>374</c:v>
                </c:pt>
                <c:pt idx="49">
                  <c:v>64</c:v>
                </c:pt>
                <c:pt idx="50">
                  <c:v>426</c:v>
                </c:pt>
                <c:pt idx="51">
                  <c:v>424</c:v>
                </c:pt>
                <c:pt idx="52">
                  <c:v>701</c:v>
                </c:pt>
                <c:pt idx="53">
                  <c:v>152</c:v>
                </c:pt>
                <c:pt idx="54">
                  <c:v>336</c:v>
                </c:pt>
                <c:pt idx="55">
                  <c:v>292</c:v>
                </c:pt>
                <c:pt idx="56">
                  <c:v>306</c:v>
                </c:pt>
                <c:pt idx="57">
                  <c:v>160</c:v>
                </c:pt>
                <c:pt idx="58">
                  <c:v>204</c:v>
                </c:pt>
                <c:pt idx="59">
                  <c:v>788</c:v>
                </c:pt>
                <c:pt idx="63">
                  <c:v>109</c:v>
                </c:pt>
                <c:pt idx="64">
                  <c:v>1184</c:v>
                </c:pt>
                <c:pt idx="65">
                  <c:v>970</c:v>
                </c:pt>
                <c:pt idx="66">
                  <c:v>77</c:v>
                </c:pt>
                <c:pt idx="67">
                  <c:v>1121</c:v>
                </c:pt>
                <c:pt idx="69">
                  <c:v>274</c:v>
                </c:pt>
                <c:pt idx="71">
                  <c:v>483</c:v>
                </c:pt>
                <c:pt idx="72">
                  <c:v>183</c:v>
                </c:pt>
                <c:pt idx="73">
                  <c:v>375</c:v>
                </c:pt>
                <c:pt idx="74">
                  <c:v>127</c:v>
                </c:pt>
                <c:pt idx="75">
                  <c:v>732</c:v>
                </c:pt>
                <c:pt idx="76">
                  <c:v>186</c:v>
                </c:pt>
                <c:pt idx="79">
                  <c:v>399</c:v>
                </c:pt>
                <c:pt idx="80">
                  <c:v>362</c:v>
                </c:pt>
                <c:pt idx="81">
                  <c:v>177</c:v>
                </c:pt>
                <c:pt idx="82">
                  <c:v>727</c:v>
                </c:pt>
                <c:pt idx="84">
                  <c:v>737</c:v>
                </c:pt>
                <c:pt idx="85">
                  <c:v>91</c:v>
                </c:pt>
                <c:pt idx="86">
                  <c:v>88</c:v>
                </c:pt>
                <c:pt idx="88">
                  <c:v>547</c:v>
                </c:pt>
                <c:pt idx="91">
                  <c:v>290</c:v>
                </c:pt>
                <c:pt idx="93">
                  <c:v>380</c:v>
                </c:pt>
                <c:pt idx="94">
                  <c:v>248</c:v>
                </c:pt>
                <c:pt idx="95">
                  <c:v>292</c:v>
                </c:pt>
                <c:pt idx="96">
                  <c:v>173</c:v>
                </c:pt>
                <c:pt idx="97">
                  <c:v>424</c:v>
                </c:pt>
                <c:pt idx="98">
                  <c:v>509</c:v>
                </c:pt>
                <c:pt idx="99">
                  <c:v>359</c:v>
                </c:pt>
                <c:pt idx="100">
                  <c:v>100</c:v>
                </c:pt>
              </c:numCache>
            </c:numRef>
          </c:val>
          <c:extLst>
            <c:ext xmlns:c16="http://schemas.microsoft.com/office/drawing/2014/chart" uri="{C3380CC4-5D6E-409C-BE32-E72D297353CC}">
              <c16:uniqueId val="{00000003-D2BA-46E4-BC77-F9D9A88ACCDD}"/>
            </c:ext>
          </c:extLst>
        </c:ser>
        <c:ser>
          <c:idx val="4"/>
          <c:order val="4"/>
          <c:tx>
            <c:strRef>
              <c:f>'2 c'!$F$3:$F$4</c:f>
              <c:strCache>
                <c:ptCount val="1"/>
                <c:pt idx="0">
                  <c:v>Horror</c:v>
                </c:pt>
              </c:strCache>
            </c:strRef>
          </c:tx>
          <c:spPr>
            <a:solidFill>
              <a:schemeClr val="accent5">
                <a:alpha val="85000"/>
              </a:schemeClr>
            </a:solidFill>
            <a:ln w="9525" cap="flat" cmpd="sng" algn="ctr">
              <a:solidFill>
                <a:schemeClr val="accent5">
                  <a:lumMod val="75000"/>
                </a:schemeClr>
              </a:solidFill>
              <a:round/>
            </a:ln>
            <a:effectLst/>
            <a:sp3d contourW="9525">
              <a:contourClr>
                <a:schemeClr val="accent5">
                  <a:lumMod val="75000"/>
                </a:schemeClr>
              </a:contourClr>
            </a:sp3d>
          </c:spPr>
          <c:invertIfNegative val="0"/>
          <c:cat>
            <c:strRef>
              <c:f>'2 c'!$A$5:$A$106</c:f>
              <c:strCach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strCache>
            </c:strRef>
          </c:cat>
          <c:val>
            <c:numRef>
              <c:f>'2 c'!$F$5:$F$106</c:f>
              <c:numCache>
                <c:formatCode>General</c:formatCode>
                <c:ptCount val="101"/>
                <c:pt idx="0">
                  <c:v>662</c:v>
                </c:pt>
                <c:pt idx="1">
                  <c:v>646</c:v>
                </c:pt>
                <c:pt idx="3">
                  <c:v>660</c:v>
                </c:pt>
                <c:pt idx="4">
                  <c:v>580</c:v>
                </c:pt>
                <c:pt idx="5">
                  <c:v>417</c:v>
                </c:pt>
                <c:pt idx="6">
                  <c:v>181</c:v>
                </c:pt>
                <c:pt idx="8">
                  <c:v>699</c:v>
                </c:pt>
                <c:pt idx="9">
                  <c:v>521</c:v>
                </c:pt>
                <c:pt idx="10">
                  <c:v>486</c:v>
                </c:pt>
                <c:pt idx="11">
                  <c:v>396</c:v>
                </c:pt>
                <c:pt idx="12">
                  <c:v>81</c:v>
                </c:pt>
                <c:pt idx="13">
                  <c:v>838</c:v>
                </c:pt>
                <c:pt idx="14">
                  <c:v>388</c:v>
                </c:pt>
                <c:pt idx="15">
                  <c:v>455</c:v>
                </c:pt>
                <c:pt idx="16">
                  <c:v>120</c:v>
                </c:pt>
                <c:pt idx="17">
                  <c:v>808</c:v>
                </c:pt>
                <c:pt idx="18">
                  <c:v>310</c:v>
                </c:pt>
                <c:pt idx="19">
                  <c:v>429</c:v>
                </c:pt>
                <c:pt idx="21">
                  <c:v>318</c:v>
                </c:pt>
                <c:pt idx="22">
                  <c:v>307</c:v>
                </c:pt>
                <c:pt idx="23">
                  <c:v>65</c:v>
                </c:pt>
                <c:pt idx="24">
                  <c:v>187</c:v>
                </c:pt>
                <c:pt idx="25">
                  <c:v>1278</c:v>
                </c:pt>
                <c:pt idx="28">
                  <c:v>359</c:v>
                </c:pt>
                <c:pt idx="29">
                  <c:v>379</c:v>
                </c:pt>
                <c:pt idx="30">
                  <c:v>843</c:v>
                </c:pt>
                <c:pt idx="31">
                  <c:v>829</c:v>
                </c:pt>
                <c:pt idx="32">
                  <c:v>800</c:v>
                </c:pt>
                <c:pt idx="34">
                  <c:v>242</c:v>
                </c:pt>
                <c:pt idx="35">
                  <c:v>331</c:v>
                </c:pt>
                <c:pt idx="36">
                  <c:v>208</c:v>
                </c:pt>
                <c:pt idx="37">
                  <c:v>1088</c:v>
                </c:pt>
                <c:pt idx="38">
                  <c:v>520</c:v>
                </c:pt>
                <c:pt idx="39">
                  <c:v>145</c:v>
                </c:pt>
                <c:pt idx="40">
                  <c:v>610</c:v>
                </c:pt>
                <c:pt idx="41">
                  <c:v>478</c:v>
                </c:pt>
                <c:pt idx="43">
                  <c:v>1202</c:v>
                </c:pt>
                <c:pt idx="44">
                  <c:v>644</c:v>
                </c:pt>
                <c:pt idx="45">
                  <c:v>85</c:v>
                </c:pt>
                <c:pt idx="47">
                  <c:v>433</c:v>
                </c:pt>
                <c:pt idx="49">
                  <c:v>553</c:v>
                </c:pt>
                <c:pt idx="50">
                  <c:v>612</c:v>
                </c:pt>
                <c:pt idx="52">
                  <c:v>496</c:v>
                </c:pt>
                <c:pt idx="53">
                  <c:v>631</c:v>
                </c:pt>
                <c:pt idx="54">
                  <c:v>951</c:v>
                </c:pt>
                <c:pt idx="55">
                  <c:v>166</c:v>
                </c:pt>
                <c:pt idx="56">
                  <c:v>367</c:v>
                </c:pt>
                <c:pt idx="57">
                  <c:v>972</c:v>
                </c:pt>
                <c:pt idx="58">
                  <c:v>299</c:v>
                </c:pt>
                <c:pt idx="60">
                  <c:v>1111</c:v>
                </c:pt>
                <c:pt idx="61">
                  <c:v>699</c:v>
                </c:pt>
                <c:pt idx="65">
                  <c:v>680</c:v>
                </c:pt>
                <c:pt idx="66">
                  <c:v>777</c:v>
                </c:pt>
                <c:pt idx="67">
                  <c:v>332</c:v>
                </c:pt>
                <c:pt idx="68">
                  <c:v>493</c:v>
                </c:pt>
                <c:pt idx="69">
                  <c:v>219</c:v>
                </c:pt>
                <c:pt idx="71">
                  <c:v>357</c:v>
                </c:pt>
                <c:pt idx="72">
                  <c:v>453</c:v>
                </c:pt>
                <c:pt idx="73">
                  <c:v>333</c:v>
                </c:pt>
                <c:pt idx="74">
                  <c:v>380</c:v>
                </c:pt>
                <c:pt idx="76">
                  <c:v>885</c:v>
                </c:pt>
                <c:pt idx="77">
                  <c:v>281</c:v>
                </c:pt>
                <c:pt idx="78">
                  <c:v>487</c:v>
                </c:pt>
                <c:pt idx="79">
                  <c:v>427</c:v>
                </c:pt>
                <c:pt idx="80">
                  <c:v>97</c:v>
                </c:pt>
                <c:pt idx="82">
                  <c:v>465</c:v>
                </c:pt>
                <c:pt idx="83">
                  <c:v>344</c:v>
                </c:pt>
                <c:pt idx="84">
                  <c:v>452</c:v>
                </c:pt>
                <c:pt idx="85">
                  <c:v>344</c:v>
                </c:pt>
                <c:pt idx="86">
                  <c:v>178</c:v>
                </c:pt>
                <c:pt idx="87">
                  <c:v>167</c:v>
                </c:pt>
                <c:pt idx="88">
                  <c:v>698</c:v>
                </c:pt>
                <c:pt idx="89">
                  <c:v>289</c:v>
                </c:pt>
                <c:pt idx="92">
                  <c:v>580</c:v>
                </c:pt>
                <c:pt idx="95">
                  <c:v>1329</c:v>
                </c:pt>
                <c:pt idx="96">
                  <c:v>594</c:v>
                </c:pt>
                <c:pt idx="97">
                  <c:v>368</c:v>
                </c:pt>
                <c:pt idx="99">
                  <c:v>685</c:v>
                </c:pt>
                <c:pt idx="100">
                  <c:v>664</c:v>
                </c:pt>
              </c:numCache>
            </c:numRef>
          </c:val>
          <c:extLst>
            <c:ext xmlns:c16="http://schemas.microsoft.com/office/drawing/2014/chart" uri="{C3380CC4-5D6E-409C-BE32-E72D297353CC}">
              <c16:uniqueId val="{00000004-D2BA-46E4-BC77-F9D9A88ACCDD}"/>
            </c:ext>
          </c:extLst>
        </c:ser>
        <c:ser>
          <c:idx val="5"/>
          <c:order val="5"/>
          <c:tx>
            <c:strRef>
              <c:f>'2 c'!$G$3:$G$4</c:f>
              <c:strCache>
                <c:ptCount val="1"/>
                <c:pt idx="0">
                  <c:v>Romance</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cat>
            <c:strRef>
              <c:f>'2 c'!$A$5:$A$106</c:f>
              <c:strCach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strCache>
            </c:strRef>
          </c:cat>
          <c:val>
            <c:numRef>
              <c:f>'2 c'!$G$5:$G$106</c:f>
              <c:numCache>
                <c:formatCode>General</c:formatCode>
                <c:ptCount val="101"/>
                <c:pt idx="0">
                  <c:v>119</c:v>
                </c:pt>
                <c:pt idx="1">
                  <c:v>296</c:v>
                </c:pt>
                <c:pt idx="3">
                  <c:v>456</c:v>
                </c:pt>
                <c:pt idx="4">
                  <c:v>412</c:v>
                </c:pt>
                <c:pt idx="6">
                  <c:v>472</c:v>
                </c:pt>
                <c:pt idx="7">
                  <c:v>1032</c:v>
                </c:pt>
                <c:pt idx="8">
                  <c:v>364</c:v>
                </c:pt>
                <c:pt idx="10">
                  <c:v>216</c:v>
                </c:pt>
                <c:pt idx="11">
                  <c:v>489</c:v>
                </c:pt>
                <c:pt idx="12">
                  <c:v>787</c:v>
                </c:pt>
                <c:pt idx="13">
                  <c:v>159</c:v>
                </c:pt>
                <c:pt idx="14">
                  <c:v>439</c:v>
                </c:pt>
                <c:pt idx="15">
                  <c:v>136</c:v>
                </c:pt>
                <c:pt idx="16">
                  <c:v>375</c:v>
                </c:pt>
                <c:pt idx="18">
                  <c:v>427</c:v>
                </c:pt>
                <c:pt idx="19">
                  <c:v>657</c:v>
                </c:pt>
                <c:pt idx="21">
                  <c:v>639</c:v>
                </c:pt>
                <c:pt idx="23">
                  <c:v>235</c:v>
                </c:pt>
                <c:pt idx="24">
                  <c:v>491</c:v>
                </c:pt>
                <c:pt idx="26">
                  <c:v>39</c:v>
                </c:pt>
                <c:pt idx="27">
                  <c:v>319</c:v>
                </c:pt>
                <c:pt idx="29">
                  <c:v>947</c:v>
                </c:pt>
                <c:pt idx="30">
                  <c:v>560</c:v>
                </c:pt>
                <c:pt idx="31">
                  <c:v>103</c:v>
                </c:pt>
                <c:pt idx="32">
                  <c:v>440</c:v>
                </c:pt>
                <c:pt idx="33">
                  <c:v>1196</c:v>
                </c:pt>
                <c:pt idx="34">
                  <c:v>165</c:v>
                </c:pt>
                <c:pt idx="36">
                  <c:v>1441</c:v>
                </c:pt>
                <c:pt idx="37">
                  <c:v>221</c:v>
                </c:pt>
                <c:pt idx="38">
                  <c:v>362</c:v>
                </c:pt>
                <c:pt idx="40">
                  <c:v>183</c:v>
                </c:pt>
                <c:pt idx="41">
                  <c:v>708</c:v>
                </c:pt>
                <c:pt idx="43">
                  <c:v>59</c:v>
                </c:pt>
                <c:pt idx="44">
                  <c:v>616</c:v>
                </c:pt>
                <c:pt idx="45">
                  <c:v>287</c:v>
                </c:pt>
                <c:pt idx="47">
                  <c:v>119</c:v>
                </c:pt>
                <c:pt idx="48">
                  <c:v>359</c:v>
                </c:pt>
                <c:pt idx="50">
                  <c:v>822</c:v>
                </c:pt>
                <c:pt idx="51">
                  <c:v>277</c:v>
                </c:pt>
                <c:pt idx="52">
                  <c:v>310</c:v>
                </c:pt>
                <c:pt idx="53">
                  <c:v>166</c:v>
                </c:pt>
                <c:pt idx="55">
                  <c:v>642</c:v>
                </c:pt>
                <c:pt idx="56">
                  <c:v>366</c:v>
                </c:pt>
                <c:pt idx="57">
                  <c:v>733</c:v>
                </c:pt>
                <c:pt idx="58">
                  <c:v>439</c:v>
                </c:pt>
                <c:pt idx="59">
                  <c:v>119</c:v>
                </c:pt>
                <c:pt idx="60">
                  <c:v>738</c:v>
                </c:pt>
                <c:pt idx="62">
                  <c:v>754</c:v>
                </c:pt>
                <c:pt idx="63">
                  <c:v>647</c:v>
                </c:pt>
                <c:pt idx="65">
                  <c:v>629</c:v>
                </c:pt>
                <c:pt idx="66">
                  <c:v>697</c:v>
                </c:pt>
                <c:pt idx="67">
                  <c:v>139</c:v>
                </c:pt>
                <c:pt idx="69">
                  <c:v>380</c:v>
                </c:pt>
                <c:pt idx="70">
                  <c:v>764</c:v>
                </c:pt>
                <c:pt idx="71">
                  <c:v>401</c:v>
                </c:pt>
                <c:pt idx="72">
                  <c:v>278</c:v>
                </c:pt>
                <c:pt idx="74">
                  <c:v>661</c:v>
                </c:pt>
                <c:pt idx="75">
                  <c:v>341</c:v>
                </c:pt>
                <c:pt idx="76">
                  <c:v>387</c:v>
                </c:pt>
                <c:pt idx="78">
                  <c:v>342</c:v>
                </c:pt>
                <c:pt idx="80">
                  <c:v>641</c:v>
                </c:pt>
                <c:pt idx="81">
                  <c:v>745</c:v>
                </c:pt>
                <c:pt idx="82">
                  <c:v>732</c:v>
                </c:pt>
                <c:pt idx="83">
                  <c:v>485</c:v>
                </c:pt>
                <c:pt idx="84">
                  <c:v>823</c:v>
                </c:pt>
                <c:pt idx="85">
                  <c:v>353</c:v>
                </c:pt>
                <c:pt idx="86">
                  <c:v>307</c:v>
                </c:pt>
                <c:pt idx="87">
                  <c:v>352</c:v>
                </c:pt>
                <c:pt idx="88">
                  <c:v>257</c:v>
                </c:pt>
                <c:pt idx="89">
                  <c:v>958</c:v>
                </c:pt>
                <c:pt idx="90">
                  <c:v>16</c:v>
                </c:pt>
                <c:pt idx="91">
                  <c:v>1132</c:v>
                </c:pt>
                <c:pt idx="92">
                  <c:v>635</c:v>
                </c:pt>
                <c:pt idx="93">
                  <c:v>466</c:v>
                </c:pt>
                <c:pt idx="94">
                  <c:v>358</c:v>
                </c:pt>
                <c:pt idx="95">
                  <c:v>249</c:v>
                </c:pt>
                <c:pt idx="96">
                  <c:v>325</c:v>
                </c:pt>
                <c:pt idx="97">
                  <c:v>274</c:v>
                </c:pt>
                <c:pt idx="98">
                  <c:v>953</c:v>
                </c:pt>
                <c:pt idx="100">
                  <c:v>272</c:v>
                </c:pt>
              </c:numCache>
            </c:numRef>
          </c:val>
          <c:extLst>
            <c:ext xmlns:c16="http://schemas.microsoft.com/office/drawing/2014/chart" uri="{C3380CC4-5D6E-409C-BE32-E72D297353CC}">
              <c16:uniqueId val="{00000005-D2BA-46E4-BC77-F9D9A88ACCDD}"/>
            </c:ext>
          </c:extLst>
        </c:ser>
        <c:ser>
          <c:idx val="6"/>
          <c:order val="6"/>
          <c:tx>
            <c:strRef>
              <c:f>'2 c'!$H$3:$H$4</c:f>
              <c:strCache>
                <c:ptCount val="1"/>
                <c:pt idx="0">
                  <c:v>Sci-Fi</c:v>
                </c:pt>
              </c:strCache>
            </c:strRef>
          </c:tx>
          <c:spPr>
            <a:solidFill>
              <a:schemeClr val="accent1">
                <a:lumMod val="60000"/>
                <a:alpha val="85000"/>
              </a:schemeClr>
            </a:solidFill>
            <a:ln w="9525" cap="flat" cmpd="sng" algn="ctr">
              <a:solidFill>
                <a:schemeClr val="accent1">
                  <a:lumMod val="60000"/>
                  <a:lumMod val="75000"/>
                </a:schemeClr>
              </a:solidFill>
              <a:round/>
            </a:ln>
            <a:effectLst/>
            <a:sp3d contourW="9525">
              <a:contourClr>
                <a:schemeClr val="accent1">
                  <a:lumMod val="60000"/>
                  <a:lumMod val="75000"/>
                </a:schemeClr>
              </a:contourClr>
            </a:sp3d>
          </c:spPr>
          <c:invertIfNegative val="0"/>
          <c:cat>
            <c:strRef>
              <c:f>'2 c'!$A$5:$A$106</c:f>
              <c:strCach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strCache>
            </c:strRef>
          </c:cat>
          <c:val>
            <c:numRef>
              <c:f>'2 c'!$H$5:$H$106</c:f>
              <c:numCache>
                <c:formatCode>General</c:formatCode>
                <c:ptCount val="101"/>
                <c:pt idx="0">
                  <c:v>408</c:v>
                </c:pt>
                <c:pt idx="3">
                  <c:v>462</c:v>
                </c:pt>
                <c:pt idx="4">
                  <c:v>642</c:v>
                </c:pt>
                <c:pt idx="5">
                  <c:v>376</c:v>
                </c:pt>
                <c:pt idx="6">
                  <c:v>416</c:v>
                </c:pt>
                <c:pt idx="7">
                  <c:v>300</c:v>
                </c:pt>
                <c:pt idx="8">
                  <c:v>365</c:v>
                </c:pt>
                <c:pt idx="9">
                  <c:v>180</c:v>
                </c:pt>
                <c:pt idx="10">
                  <c:v>203</c:v>
                </c:pt>
                <c:pt idx="11">
                  <c:v>412</c:v>
                </c:pt>
                <c:pt idx="12">
                  <c:v>983</c:v>
                </c:pt>
                <c:pt idx="13">
                  <c:v>473</c:v>
                </c:pt>
                <c:pt idx="14">
                  <c:v>499</c:v>
                </c:pt>
                <c:pt idx="16">
                  <c:v>162</c:v>
                </c:pt>
                <c:pt idx="18">
                  <c:v>157</c:v>
                </c:pt>
                <c:pt idx="19">
                  <c:v>105</c:v>
                </c:pt>
                <c:pt idx="22">
                  <c:v>291</c:v>
                </c:pt>
                <c:pt idx="23">
                  <c:v>300</c:v>
                </c:pt>
                <c:pt idx="24">
                  <c:v>482</c:v>
                </c:pt>
                <c:pt idx="26">
                  <c:v>53</c:v>
                </c:pt>
                <c:pt idx="28">
                  <c:v>173</c:v>
                </c:pt>
                <c:pt idx="30">
                  <c:v>649</c:v>
                </c:pt>
                <c:pt idx="31">
                  <c:v>696</c:v>
                </c:pt>
                <c:pt idx="33">
                  <c:v>81</c:v>
                </c:pt>
                <c:pt idx="36">
                  <c:v>439</c:v>
                </c:pt>
                <c:pt idx="37">
                  <c:v>74</c:v>
                </c:pt>
                <c:pt idx="38">
                  <c:v>744</c:v>
                </c:pt>
                <c:pt idx="39">
                  <c:v>388</c:v>
                </c:pt>
                <c:pt idx="41">
                  <c:v>925</c:v>
                </c:pt>
                <c:pt idx="42">
                  <c:v>55</c:v>
                </c:pt>
                <c:pt idx="43">
                  <c:v>307</c:v>
                </c:pt>
                <c:pt idx="44">
                  <c:v>1034</c:v>
                </c:pt>
                <c:pt idx="46">
                  <c:v>88</c:v>
                </c:pt>
                <c:pt idx="47">
                  <c:v>718</c:v>
                </c:pt>
                <c:pt idx="48">
                  <c:v>139</c:v>
                </c:pt>
                <c:pt idx="50">
                  <c:v>697</c:v>
                </c:pt>
                <c:pt idx="51">
                  <c:v>335</c:v>
                </c:pt>
                <c:pt idx="52">
                  <c:v>321</c:v>
                </c:pt>
                <c:pt idx="53">
                  <c:v>705</c:v>
                </c:pt>
                <c:pt idx="54">
                  <c:v>23</c:v>
                </c:pt>
                <c:pt idx="57">
                  <c:v>77</c:v>
                </c:pt>
                <c:pt idx="58">
                  <c:v>99</c:v>
                </c:pt>
                <c:pt idx="59">
                  <c:v>1036</c:v>
                </c:pt>
                <c:pt idx="60">
                  <c:v>959</c:v>
                </c:pt>
                <c:pt idx="61">
                  <c:v>949</c:v>
                </c:pt>
                <c:pt idx="62">
                  <c:v>413</c:v>
                </c:pt>
                <c:pt idx="64">
                  <c:v>519</c:v>
                </c:pt>
                <c:pt idx="65">
                  <c:v>700</c:v>
                </c:pt>
                <c:pt idx="66">
                  <c:v>634</c:v>
                </c:pt>
                <c:pt idx="67">
                  <c:v>861</c:v>
                </c:pt>
                <c:pt idx="68">
                  <c:v>346</c:v>
                </c:pt>
                <c:pt idx="69">
                  <c:v>410</c:v>
                </c:pt>
                <c:pt idx="70">
                  <c:v>345</c:v>
                </c:pt>
                <c:pt idx="75">
                  <c:v>207</c:v>
                </c:pt>
                <c:pt idx="78">
                  <c:v>1517</c:v>
                </c:pt>
                <c:pt idx="79">
                  <c:v>283</c:v>
                </c:pt>
                <c:pt idx="81">
                  <c:v>301</c:v>
                </c:pt>
                <c:pt idx="83">
                  <c:v>301</c:v>
                </c:pt>
                <c:pt idx="84">
                  <c:v>878</c:v>
                </c:pt>
                <c:pt idx="86">
                  <c:v>75</c:v>
                </c:pt>
                <c:pt idx="87">
                  <c:v>624</c:v>
                </c:pt>
                <c:pt idx="89">
                  <c:v>618</c:v>
                </c:pt>
                <c:pt idx="90">
                  <c:v>224</c:v>
                </c:pt>
                <c:pt idx="91">
                  <c:v>415</c:v>
                </c:pt>
                <c:pt idx="92">
                  <c:v>248</c:v>
                </c:pt>
                <c:pt idx="93">
                  <c:v>444</c:v>
                </c:pt>
                <c:pt idx="94">
                  <c:v>1744</c:v>
                </c:pt>
                <c:pt idx="95">
                  <c:v>423</c:v>
                </c:pt>
                <c:pt idx="96">
                  <c:v>299</c:v>
                </c:pt>
                <c:pt idx="97">
                  <c:v>11</c:v>
                </c:pt>
                <c:pt idx="99">
                  <c:v>614</c:v>
                </c:pt>
              </c:numCache>
            </c:numRef>
          </c:val>
          <c:extLst>
            <c:ext xmlns:c16="http://schemas.microsoft.com/office/drawing/2014/chart" uri="{C3380CC4-5D6E-409C-BE32-E72D297353CC}">
              <c16:uniqueId val="{00000006-D2BA-46E4-BC77-F9D9A88ACCDD}"/>
            </c:ext>
          </c:extLst>
        </c:ser>
        <c:dLbls>
          <c:showLegendKey val="0"/>
          <c:showVal val="0"/>
          <c:showCatName val="0"/>
          <c:showSerName val="0"/>
          <c:showPercent val="0"/>
          <c:showBubbleSize val="0"/>
        </c:dLbls>
        <c:gapWidth val="65"/>
        <c:shape val="box"/>
        <c:axId val="441100616"/>
        <c:axId val="441101336"/>
        <c:axId val="0"/>
      </c:bar3DChart>
      <c:catAx>
        <c:axId val="441100616"/>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Recommended content count and  favourite genre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IN"/>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441101336"/>
        <c:crosses val="autoZero"/>
        <c:auto val="1"/>
        <c:lblAlgn val="ctr"/>
        <c:lblOffset val="100"/>
        <c:noMultiLvlLbl val="0"/>
      </c:catAx>
      <c:valAx>
        <c:axId val="44110133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Sum of wathced hours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441100616"/>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[Anupama.xlsx]3 A!PivotTable8</c:name>
    <c:fmtId val="15"/>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Preferred genres by age group</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2">
              <a:alpha val="88000"/>
            </a:schemeClr>
          </a:solidFill>
          <a:ln w="9525" cap="flat" cmpd="sng" algn="ctr">
            <a:solidFill>
              <a:schemeClr val="accent2">
                <a:lumMod val="50000"/>
              </a:schemeClr>
            </a:solidFill>
            <a:round/>
          </a:ln>
          <a:effectLst/>
          <a:sp3d/>
        </c:spPr>
        <c:marker>
          <c:symbol val="none"/>
        </c:marker>
        <c:dLbl>
          <c:idx val="0"/>
          <c:spPr>
            <a:solidFill>
              <a:schemeClr val="accent2">
                <a:alpha val="30000"/>
              </a:schemeClr>
            </a:solidFill>
            <a:ln>
              <a:solidFill>
                <a:schemeClr val="lt1">
                  <a:alpha val="50000"/>
                </a:schemeClr>
              </a:solidFill>
              <a:round/>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'3 A'!$B$3:$B$4</c:f>
              <c:strCache>
                <c:ptCount val="1"/>
                <c:pt idx="0">
                  <c:v>18-24</c:v>
                </c:pt>
              </c:strCache>
            </c:strRef>
          </c:tx>
          <c:spPr>
            <a:solidFill>
              <a:schemeClr val="accent2">
                <a:alpha val="85000"/>
              </a:schemeClr>
            </a:solidFill>
            <a:ln w="9525" cap="flat" cmpd="sng" algn="ctr">
              <a:solidFill>
                <a:schemeClr val="accent2">
                  <a:lumMod val="75000"/>
                </a:schemeClr>
              </a:solidFill>
              <a:round/>
            </a:ln>
            <a:effectLst/>
            <a:sp3d contourW="9525">
              <a:contourClr>
                <a:schemeClr val="accent2">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'3 A'!$A$5:$A$12</c:f>
              <c:strCache>
                <c:ptCount val="7"/>
                <c:pt idx="0">
                  <c:v>Action</c:v>
                </c:pt>
                <c:pt idx="1">
                  <c:v>Comedy</c:v>
                </c:pt>
                <c:pt idx="2">
                  <c:v>Documentary</c:v>
                </c:pt>
                <c:pt idx="3">
                  <c:v>Drama</c:v>
                </c:pt>
                <c:pt idx="4">
                  <c:v>Horror</c:v>
                </c:pt>
                <c:pt idx="5">
                  <c:v>Romance</c:v>
                </c:pt>
                <c:pt idx="6">
                  <c:v>Sci-Fi</c:v>
                </c:pt>
              </c:strCache>
            </c:strRef>
          </c:cat>
          <c:val>
            <c:numRef>
              <c:f>'3 A'!$B$5:$B$12</c:f>
              <c:numCache>
                <c:formatCode>General</c:formatCode>
                <c:ptCount val="7"/>
                <c:pt idx="0">
                  <c:v>26</c:v>
                </c:pt>
                <c:pt idx="1">
                  <c:v>23</c:v>
                </c:pt>
                <c:pt idx="2">
                  <c:v>36</c:v>
                </c:pt>
                <c:pt idx="3">
                  <c:v>25</c:v>
                </c:pt>
                <c:pt idx="4">
                  <c:v>23</c:v>
                </c:pt>
                <c:pt idx="5">
                  <c:v>24</c:v>
                </c:pt>
                <c:pt idx="6">
                  <c:v>23</c:v>
                </c:pt>
              </c:numCache>
            </c:numRef>
          </c:val>
          <c:extLst>
            <c:ext xmlns:c16="http://schemas.microsoft.com/office/drawing/2014/chart" uri="{C3380CC4-5D6E-409C-BE32-E72D297353CC}">
              <c16:uniqueId val="{00000000-3A98-4860-8775-9EABE6638000}"/>
            </c:ext>
          </c:extLst>
        </c:ser>
        <c:ser>
          <c:idx val="1"/>
          <c:order val="1"/>
          <c:tx>
            <c:strRef>
              <c:f>'3 A'!$C$3:$C$4</c:f>
              <c:strCache>
                <c:ptCount val="1"/>
                <c:pt idx="0">
                  <c:v>25-34</c:v>
                </c:pt>
              </c:strCache>
            </c:strRef>
          </c:tx>
          <c:spPr>
            <a:solidFill>
              <a:schemeClr val="accent4">
                <a:alpha val="85000"/>
              </a:schemeClr>
            </a:solidFill>
            <a:ln w="9525" cap="flat" cmpd="sng" algn="ctr">
              <a:solidFill>
                <a:schemeClr val="accent4">
                  <a:lumMod val="75000"/>
                </a:schemeClr>
              </a:solidFill>
              <a:round/>
            </a:ln>
            <a:effectLst/>
            <a:sp3d contourW="9525">
              <a:contourClr>
                <a:schemeClr val="accent4">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'3 A'!$A$5:$A$12</c:f>
              <c:strCache>
                <c:ptCount val="7"/>
                <c:pt idx="0">
                  <c:v>Action</c:v>
                </c:pt>
                <c:pt idx="1">
                  <c:v>Comedy</c:v>
                </c:pt>
                <c:pt idx="2">
                  <c:v>Documentary</c:v>
                </c:pt>
                <c:pt idx="3">
                  <c:v>Drama</c:v>
                </c:pt>
                <c:pt idx="4">
                  <c:v>Horror</c:v>
                </c:pt>
                <c:pt idx="5">
                  <c:v>Romance</c:v>
                </c:pt>
                <c:pt idx="6">
                  <c:v>Sci-Fi</c:v>
                </c:pt>
              </c:strCache>
            </c:strRef>
          </c:cat>
          <c:val>
            <c:numRef>
              <c:f>'3 A'!$C$5:$C$12</c:f>
              <c:numCache>
                <c:formatCode>General</c:formatCode>
                <c:ptCount val="7"/>
                <c:pt idx="0">
                  <c:v>33</c:v>
                </c:pt>
                <c:pt idx="1">
                  <c:v>29</c:v>
                </c:pt>
                <c:pt idx="2">
                  <c:v>21</c:v>
                </c:pt>
                <c:pt idx="3">
                  <c:v>31</c:v>
                </c:pt>
                <c:pt idx="4">
                  <c:v>36</c:v>
                </c:pt>
                <c:pt idx="5">
                  <c:v>27</c:v>
                </c:pt>
                <c:pt idx="6">
                  <c:v>23</c:v>
                </c:pt>
              </c:numCache>
            </c:numRef>
          </c:val>
          <c:extLst>
            <c:ext xmlns:c16="http://schemas.microsoft.com/office/drawing/2014/chart" uri="{C3380CC4-5D6E-409C-BE32-E72D297353CC}">
              <c16:uniqueId val="{00000001-3A98-4860-8775-9EABE6638000}"/>
            </c:ext>
          </c:extLst>
        </c:ser>
        <c:ser>
          <c:idx val="2"/>
          <c:order val="2"/>
          <c:tx>
            <c:strRef>
              <c:f>'3 A'!$D$3:$D$4</c:f>
              <c:strCache>
                <c:ptCount val="1"/>
                <c:pt idx="0">
                  <c:v>35-44</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'3 A'!$A$5:$A$12</c:f>
              <c:strCache>
                <c:ptCount val="7"/>
                <c:pt idx="0">
                  <c:v>Action</c:v>
                </c:pt>
                <c:pt idx="1">
                  <c:v>Comedy</c:v>
                </c:pt>
                <c:pt idx="2">
                  <c:v>Documentary</c:v>
                </c:pt>
                <c:pt idx="3">
                  <c:v>Drama</c:v>
                </c:pt>
                <c:pt idx="4">
                  <c:v>Horror</c:v>
                </c:pt>
                <c:pt idx="5">
                  <c:v>Romance</c:v>
                </c:pt>
                <c:pt idx="6">
                  <c:v>Sci-Fi</c:v>
                </c:pt>
              </c:strCache>
            </c:strRef>
          </c:cat>
          <c:val>
            <c:numRef>
              <c:f>'3 A'!$D$5:$D$12</c:f>
              <c:numCache>
                <c:formatCode>General</c:formatCode>
                <c:ptCount val="7"/>
                <c:pt idx="0">
                  <c:v>32</c:v>
                </c:pt>
                <c:pt idx="1">
                  <c:v>29</c:v>
                </c:pt>
                <c:pt idx="2">
                  <c:v>22</c:v>
                </c:pt>
                <c:pt idx="3">
                  <c:v>27</c:v>
                </c:pt>
                <c:pt idx="4">
                  <c:v>34</c:v>
                </c:pt>
                <c:pt idx="5">
                  <c:v>32</c:v>
                </c:pt>
                <c:pt idx="6">
                  <c:v>31</c:v>
                </c:pt>
              </c:numCache>
            </c:numRef>
          </c:val>
          <c:extLst>
            <c:ext xmlns:c16="http://schemas.microsoft.com/office/drawing/2014/chart" uri="{C3380CC4-5D6E-409C-BE32-E72D297353CC}">
              <c16:uniqueId val="{00000002-3A98-4860-8775-9EABE6638000}"/>
            </c:ext>
          </c:extLst>
        </c:ser>
        <c:ser>
          <c:idx val="3"/>
          <c:order val="3"/>
          <c:tx>
            <c:strRef>
              <c:f>'3 A'!$E$3:$E$4</c:f>
              <c:strCache>
                <c:ptCount val="1"/>
                <c:pt idx="0">
                  <c:v>45-54</c:v>
                </c:pt>
              </c:strCache>
            </c:strRef>
          </c:tx>
          <c:spPr>
            <a:solidFill>
              <a:schemeClr val="accent2">
                <a:lumMod val="60000"/>
                <a:alpha val="85000"/>
              </a:schemeClr>
            </a:solidFill>
            <a:ln w="9525" cap="flat" cmpd="sng" algn="ctr">
              <a:solidFill>
                <a:schemeClr val="accent2">
                  <a:lumMod val="60000"/>
                  <a:lumMod val="75000"/>
                </a:schemeClr>
              </a:solidFill>
              <a:round/>
            </a:ln>
            <a:effectLst/>
            <a:sp3d contourW="9525">
              <a:contourClr>
                <a:schemeClr val="accent2">
                  <a:lumMod val="60000"/>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'3 A'!$A$5:$A$12</c:f>
              <c:strCache>
                <c:ptCount val="7"/>
                <c:pt idx="0">
                  <c:v>Action</c:v>
                </c:pt>
                <c:pt idx="1">
                  <c:v>Comedy</c:v>
                </c:pt>
                <c:pt idx="2">
                  <c:v>Documentary</c:v>
                </c:pt>
                <c:pt idx="3">
                  <c:v>Drama</c:v>
                </c:pt>
                <c:pt idx="4">
                  <c:v>Horror</c:v>
                </c:pt>
                <c:pt idx="5">
                  <c:v>Romance</c:v>
                </c:pt>
                <c:pt idx="6">
                  <c:v>Sci-Fi</c:v>
                </c:pt>
              </c:strCache>
            </c:strRef>
          </c:cat>
          <c:val>
            <c:numRef>
              <c:f>'3 A'!$E$5:$E$12</c:f>
              <c:numCache>
                <c:formatCode>General</c:formatCode>
                <c:ptCount val="7"/>
                <c:pt idx="0">
                  <c:v>34</c:v>
                </c:pt>
                <c:pt idx="1">
                  <c:v>26</c:v>
                </c:pt>
                <c:pt idx="2">
                  <c:v>22</c:v>
                </c:pt>
                <c:pt idx="3">
                  <c:v>31</c:v>
                </c:pt>
                <c:pt idx="4">
                  <c:v>32</c:v>
                </c:pt>
                <c:pt idx="5">
                  <c:v>36</c:v>
                </c:pt>
                <c:pt idx="6">
                  <c:v>27</c:v>
                </c:pt>
              </c:numCache>
            </c:numRef>
          </c:val>
          <c:extLst>
            <c:ext xmlns:c16="http://schemas.microsoft.com/office/drawing/2014/chart" uri="{C3380CC4-5D6E-409C-BE32-E72D297353CC}">
              <c16:uniqueId val="{00000003-3A98-4860-8775-9EABE6638000}"/>
            </c:ext>
          </c:extLst>
        </c:ser>
        <c:ser>
          <c:idx val="4"/>
          <c:order val="4"/>
          <c:tx>
            <c:strRef>
              <c:f>'3 A'!$F$3:$F$4</c:f>
              <c:strCache>
                <c:ptCount val="1"/>
                <c:pt idx="0">
                  <c:v>55+</c:v>
                </c:pt>
              </c:strCache>
            </c:strRef>
          </c:tx>
          <c:spPr>
            <a:solidFill>
              <a:schemeClr val="accent4">
                <a:lumMod val="60000"/>
                <a:alpha val="85000"/>
              </a:schemeClr>
            </a:solidFill>
            <a:ln w="9525" cap="flat" cmpd="sng" algn="ctr">
              <a:solidFill>
                <a:schemeClr val="accent4">
                  <a:lumMod val="60000"/>
                  <a:lumMod val="75000"/>
                </a:schemeClr>
              </a:solidFill>
              <a:round/>
            </a:ln>
            <a:effectLst/>
            <a:sp3d contourW="9525">
              <a:contourClr>
                <a:schemeClr val="accent4">
                  <a:lumMod val="60000"/>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'3 A'!$A$5:$A$12</c:f>
              <c:strCache>
                <c:ptCount val="7"/>
                <c:pt idx="0">
                  <c:v>Action</c:v>
                </c:pt>
                <c:pt idx="1">
                  <c:v>Comedy</c:v>
                </c:pt>
                <c:pt idx="2">
                  <c:v>Documentary</c:v>
                </c:pt>
                <c:pt idx="3">
                  <c:v>Drama</c:v>
                </c:pt>
                <c:pt idx="4">
                  <c:v>Horror</c:v>
                </c:pt>
                <c:pt idx="5">
                  <c:v>Romance</c:v>
                </c:pt>
                <c:pt idx="6">
                  <c:v>Sci-Fi</c:v>
                </c:pt>
              </c:strCache>
            </c:strRef>
          </c:cat>
          <c:val>
            <c:numRef>
              <c:f>'3 A'!$F$5:$F$12</c:f>
              <c:numCache>
                <c:formatCode>General</c:formatCode>
                <c:ptCount val="7"/>
                <c:pt idx="0">
                  <c:v>25</c:v>
                </c:pt>
                <c:pt idx="1">
                  <c:v>39</c:v>
                </c:pt>
                <c:pt idx="2">
                  <c:v>29</c:v>
                </c:pt>
                <c:pt idx="3">
                  <c:v>28</c:v>
                </c:pt>
                <c:pt idx="4">
                  <c:v>32</c:v>
                </c:pt>
                <c:pt idx="5">
                  <c:v>27</c:v>
                </c:pt>
                <c:pt idx="6">
                  <c:v>25</c:v>
                </c:pt>
              </c:numCache>
            </c:numRef>
          </c:val>
          <c:extLst>
            <c:ext xmlns:c16="http://schemas.microsoft.com/office/drawing/2014/chart" uri="{C3380CC4-5D6E-409C-BE32-E72D297353CC}">
              <c16:uniqueId val="{00000004-3A98-4860-8775-9EABE6638000}"/>
            </c:ext>
          </c:extLst>
        </c:ser>
        <c:dLbls>
          <c:showLegendKey val="0"/>
          <c:showVal val="1"/>
          <c:showCatName val="0"/>
          <c:showSerName val="0"/>
          <c:showPercent val="0"/>
          <c:showBubbleSize val="0"/>
        </c:dLbls>
        <c:gapWidth val="65"/>
        <c:shape val="box"/>
        <c:axId val="686730992"/>
        <c:axId val="686734232"/>
        <c:axId val="0"/>
      </c:bar3DChart>
      <c:catAx>
        <c:axId val="68673099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Favorite Genre</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686734232"/>
        <c:crosses val="autoZero"/>
        <c:auto val="1"/>
        <c:lblAlgn val="ctr"/>
        <c:lblOffset val="100"/>
        <c:noMultiLvlLbl val="0"/>
      </c:catAx>
      <c:valAx>
        <c:axId val="686734232"/>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Age Group</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686730992"/>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[Anupama.xlsx]3 B!PivotTable9</c:name>
    <c:fmtId val="19"/>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Device Usage Trends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'3 B'!$B$3</c:f>
              <c:strCache>
                <c:ptCount val="1"/>
                <c:pt idx="0">
                  <c:v>Total</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'3 B'!$A$4:$A$9</c:f>
              <c:strCache>
                <c:ptCount val="5"/>
                <c:pt idx="0">
                  <c:v>Desktop</c:v>
                </c:pt>
                <c:pt idx="1">
                  <c:v>Laptop</c:v>
                </c:pt>
                <c:pt idx="2">
                  <c:v>Smart TV</c:v>
                </c:pt>
                <c:pt idx="3">
                  <c:v>Smartphone</c:v>
                </c:pt>
                <c:pt idx="4">
                  <c:v>Tablet</c:v>
                </c:pt>
              </c:strCache>
            </c:strRef>
          </c:cat>
          <c:val>
            <c:numRef>
              <c:f>'3 B'!$B$4:$B$9</c:f>
              <c:numCache>
                <c:formatCode>General</c:formatCode>
                <c:ptCount val="5"/>
                <c:pt idx="0">
                  <c:v>49473</c:v>
                </c:pt>
                <c:pt idx="1">
                  <c:v>41910</c:v>
                </c:pt>
                <c:pt idx="2">
                  <c:v>53863</c:v>
                </c:pt>
                <c:pt idx="3">
                  <c:v>56814</c:v>
                </c:pt>
                <c:pt idx="4">
                  <c:v>52456</c:v>
                </c:pt>
              </c:numCache>
            </c:numRef>
          </c:val>
          <c:extLst>
            <c:ext xmlns:c16="http://schemas.microsoft.com/office/drawing/2014/chart" uri="{C3380CC4-5D6E-409C-BE32-E72D297353CC}">
              <c16:uniqueId val="{00000000-E7CC-4164-AC01-214CE355C45E}"/>
            </c:ext>
          </c:extLst>
        </c:ser>
        <c:dLbls>
          <c:showLegendKey val="0"/>
          <c:showVal val="1"/>
          <c:showCatName val="0"/>
          <c:showSerName val="0"/>
          <c:showPercent val="0"/>
          <c:showBubbleSize val="0"/>
        </c:dLbls>
        <c:gapWidth val="65"/>
        <c:shape val="box"/>
        <c:axId val="629561768"/>
        <c:axId val="629560328"/>
        <c:axId val="0"/>
      </c:bar3DChart>
      <c:catAx>
        <c:axId val="629561768"/>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First Device Used</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629560328"/>
        <c:crosses val="autoZero"/>
        <c:auto val="1"/>
        <c:lblAlgn val="ctr"/>
        <c:lblOffset val="100"/>
        <c:noMultiLvlLbl val="0"/>
      </c:catAx>
      <c:valAx>
        <c:axId val="62956032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Watched Hours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6295617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[Anupama.xlsx]Sheet2!PivotTable2</c:name>
    <c:fmtId val="5"/>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Peak Watch Time Trends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Sheet2!$B$3</c:f>
              <c:strCache>
                <c:ptCount val="1"/>
                <c:pt idx="0">
                  <c:v>Total</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Sheet2!$A$4:$A$8</c:f>
              <c:strCache>
                <c:ptCount val="4"/>
                <c:pt idx="0">
                  <c:v>Afternoon</c:v>
                </c:pt>
                <c:pt idx="1">
                  <c:v>Evening</c:v>
                </c:pt>
                <c:pt idx="2">
                  <c:v>Late Night</c:v>
                </c:pt>
                <c:pt idx="3">
                  <c:v>Morning</c:v>
                </c:pt>
              </c:strCache>
            </c:strRef>
          </c:cat>
          <c:val>
            <c:numRef>
              <c:f>Sheet2!$B$4:$B$8</c:f>
              <c:numCache>
                <c:formatCode>General</c:formatCode>
                <c:ptCount val="4"/>
                <c:pt idx="0">
                  <c:v>251</c:v>
                </c:pt>
                <c:pt idx="1">
                  <c:v>256</c:v>
                </c:pt>
                <c:pt idx="2">
                  <c:v>271</c:v>
                </c:pt>
                <c:pt idx="3">
                  <c:v>222</c:v>
                </c:pt>
              </c:numCache>
            </c:numRef>
          </c:val>
          <c:extLst>
            <c:ext xmlns:c16="http://schemas.microsoft.com/office/drawing/2014/chart" uri="{C3380CC4-5D6E-409C-BE32-E72D297353CC}">
              <c16:uniqueId val="{00000000-2942-4FD3-BD21-26E0D3C297FE}"/>
            </c:ext>
          </c:extLst>
        </c:ser>
        <c:dLbls>
          <c:showLegendKey val="0"/>
          <c:showVal val="1"/>
          <c:showCatName val="0"/>
          <c:showSerName val="0"/>
          <c:showPercent val="0"/>
          <c:showBubbleSize val="0"/>
        </c:dLbls>
        <c:gapWidth val="65"/>
        <c:shape val="box"/>
        <c:axId val="657496032"/>
        <c:axId val="363958984"/>
        <c:axId val="0"/>
      </c:bar3DChart>
      <c:catAx>
        <c:axId val="65749603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Primary Watch Time </a:t>
                </a:r>
              </a:p>
            </c:rich>
          </c:tx>
          <c:layout>
            <c:manualLayout>
              <c:xMode val="edge"/>
              <c:yMode val="edge"/>
              <c:x val="0.44406872816164084"/>
              <c:y val="0.90017641661323566"/>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363958984"/>
        <c:crosses val="autoZero"/>
        <c:auto val="1"/>
        <c:lblAlgn val="ctr"/>
        <c:lblOffset val="100"/>
        <c:noMultiLvlLbl val="0"/>
      </c:catAx>
      <c:valAx>
        <c:axId val="36395898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Watch Hours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657496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[Anupama.xlsx]4 A!PivotTable11</c:name>
    <c:fmtId val="4"/>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Loyalty points distribution</a:t>
            </a:r>
            <a:endParaRPr lang="en-IN"/>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IN"/>
        </a:p>
      </c:txPr>
    </c:title>
    <c:autoTitleDeleted val="0"/>
    <c:pivotFmts>
      <c:pivotFmt>
        <c:idx val="0"/>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9525" cap="flat" cmpd="sng" algn="ctr">
            <a:noFill/>
            <a:round/>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9525" cap="flat" cmpd="sng" algn="ctr">
            <a:no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'4 A'!$B$3</c:f>
              <c:strCache>
                <c:ptCount val="1"/>
                <c:pt idx="0">
                  <c:v>Total</c:v>
                </c:pt>
              </c:strCache>
            </c:strRef>
          </c:tx>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invertIfNegative val="0"/>
          <c:dLbls>
            <c:dLbl>
              <c:idx val="0"/>
              <c:layout>
                <c:manualLayout>
                  <c:x val="-3.680318572064204E-17"/>
                  <c:y val="-4.16666666666666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5CF-4E34-841A-4693442149DD}"/>
                </c:ext>
              </c:extLst>
            </c:dLbl>
            <c:dLbl>
              <c:idx val="1"/>
              <c:layout>
                <c:manualLayout>
                  <c:x val="0"/>
                  <c:y val="-4.62962962962962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5CF-4E34-841A-4693442149DD}"/>
                </c:ext>
              </c:extLst>
            </c:dLbl>
            <c:dLbl>
              <c:idx val="2"/>
              <c:layout>
                <c:manualLayout>
                  <c:x val="1.6059757472371063E-2"/>
                  <c:y val="-4.16666666666666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5CF-4E34-841A-4693442149D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'4 A'!$A$4:$A$7</c:f>
              <c:strCache>
                <c:ptCount val="3"/>
                <c:pt idx="0">
                  <c:v>7.99</c:v>
                </c:pt>
                <c:pt idx="1">
                  <c:v>11.99</c:v>
                </c:pt>
                <c:pt idx="2">
                  <c:v>15.99</c:v>
                </c:pt>
              </c:strCache>
            </c:strRef>
          </c:cat>
          <c:val>
            <c:numRef>
              <c:f>'4 A'!$B$4:$B$7</c:f>
              <c:numCache>
                <c:formatCode>General</c:formatCode>
                <c:ptCount val="3"/>
                <c:pt idx="0">
                  <c:v>826831</c:v>
                </c:pt>
                <c:pt idx="1">
                  <c:v>825301</c:v>
                </c:pt>
                <c:pt idx="2">
                  <c:v>792085</c:v>
                </c:pt>
              </c:numCache>
            </c:numRef>
          </c:val>
          <c:extLst>
            <c:ext xmlns:c16="http://schemas.microsoft.com/office/drawing/2014/chart" uri="{C3380CC4-5D6E-409C-BE32-E72D297353CC}">
              <c16:uniqueId val="{00000000-95CF-4E34-841A-4693442149DD}"/>
            </c:ext>
          </c:extLst>
        </c:ser>
        <c:dLbls>
          <c:showLegendKey val="0"/>
          <c:showVal val="1"/>
          <c:showCatName val="0"/>
          <c:showSerName val="0"/>
          <c:showPercent val="0"/>
          <c:showBubbleSize val="0"/>
        </c:dLbls>
        <c:gapWidth val="65"/>
        <c:shape val="box"/>
        <c:axId val="1818163248"/>
        <c:axId val="1818168528"/>
        <c:axId val="0"/>
      </c:bar3DChart>
      <c:catAx>
        <c:axId val="1818163248"/>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Monthly price </a:t>
                </a:r>
                <a:endParaRPr lang="en-IN"/>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IN"/>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818168528"/>
        <c:crosses val="autoZero"/>
        <c:auto val="1"/>
        <c:lblAlgn val="ctr"/>
        <c:lblOffset val="100"/>
        <c:noMultiLvlLbl val="0"/>
      </c:catAx>
      <c:valAx>
        <c:axId val="181816852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a:t>Loyalty points </a:t>
                </a:r>
                <a:endParaRPr lang="en-IN"/>
              </a:p>
            </c:rich>
          </c:tx>
          <c:layout>
            <c:manualLayout>
              <c:xMode val="edge"/>
              <c:yMode val="edge"/>
              <c:x val="4.6894610296015153E-2"/>
              <c:y val="0.3285141440653252"/>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I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1818163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[Anupama.xlsx]4 C!PivotTable13</c:name>
    <c:fmtId val="12"/>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Frequency of logins and content</a:t>
            </a:r>
            <a:r>
              <a:rPr lang="en-US" baseline="0" dirty="0"/>
              <a:t> download </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6">
              <a:alpha val="85000"/>
            </a:schemeClr>
          </a:solidFill>
          <a:ln w="9525" cap="flat" cmpd="sng" algn="ctr">
            <a:solidFill>
              <a:schemeClr val="accent6">
                <a:lumMod val="75000"/>
              </a:schemeClr>
            </a:solid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alpha val="85000"/>
            </a:schemeClr>
          </a:solidFill>
          <a:ln w="9525" cap="flat" cmpd="sng" algn="ctr">
            <a:solidFill>
              <a:schemeClr val="accent6">
                <a:lumMod val="75000"/>
              </a:schemeClr>
            </a:solid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alpha val="85000"/>
            </a:schemeClr>
          </a:solidFill>
          <a:ln w="9525" cap="flat" cmpd="sng" algn="ctr">
            <a:solidFill>
              <a:schemeClr val="accent6">
                <a:lumMod val="75000"/>
              </a:schemeClr>
            </a:solidFill>
            <a:round/>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0"/>
      <c:rotY val="0"/>
      <c:depthPercent val="60"/>
      <c:rAngAx val="0"/>
      <c:perspective val="100"/>
    </c:view3D>
    <c:floor>
      <c:thickness val="0"/>
      <c:spPr>
        <a:solidFill>
          <a:schemeClr val="lt1">
            <a:lumMod val="95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'4 C'!$B$3</c:f>
              <c:strCache>
                <c:ptCount val="1"/>
                <c:pt idx="0">
                  <c:v>Total</c:v>
                </c:pt>
              </c:strCache>
            </c:strRef>
          </c:tx>
          <c:spPr>
            <a:solidFill>
              <a:schemeClr val="accent6">
                <a:alpha val="85000"/>
              </a:schemeClr>
            </a:solidFill>
            <a:ln w="9525" cap="flat" cmpd="sng" algn="ctr">
              <a:solidFill>
                <a:schemeClr val="accent6">
                  <a:lumMod val="75000"/>
                </a:schemeClr>
              </a:solidFill>
              <a:round/>
            </a:ln>
            <a:effectLst/>
            <a:sp3d contourW="9525">
              <a:contourClr>
                <a:schemeClr val="accent6">
                  <a:lumMod val="7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'4 C'!$A$4:$A$6</c:f>
              <c:strCache>
                <c:ptCount val="2"/>
                <c:pt idx="0">
                  <c:v>Nov</c:v>
                </c:pt>
                <c:pt idx="1">
                  <c:v>Dec</c:v>
                </c:pt>
              </c:strCache>
            </c:strRef>
          </c:cat>
          <c:val>
            <c:numRef>
              <c:f>'4 C'!$B$4:$B$6</c:f>
              <c:numCache>
                <c:formatCode>General</c:formatCode>
                <c:ptCount val="2"/>
                <c:pt idx="0">
                  <c:v>421</c:v>
                </c:pt>
                <c:pt idx="1">
                  <c:v>579</c:v>
                </c:pt>
              </c:numCache>
            </c:numRef>
          </c:val>
          <c:extLst>
            <c:ext xmlns:c16="http://schemas.microsoft.com/office/drawing/2014/chart" uri="{C3380CC4-5D6E-409C-BE32-E72D297353CC}">
              <c16:uniqueId val="{00000000-F418-4D69-9F52-DCE03D0ED429}"/>
            </c:ext>
          </c:extLst>
        </c:ser>
        <c:dLbls>
          <c:showLegendKey val="0"/>
          <c:showVal val="1"/>
          <c:showCatName val="0"/>
          <c:showSerName val="0"/>
          <c:showPercent val="0"/>
          <c:showBubbleSize val="0"/>
        </c:dLbls>
        <c:gapWidth val="65"/>
        <c:shape val="box"/>
        <c:axId val="44638687"/>
        <c:axId val="44639647"/>
        <c:axId val="0"/>
      </c:bar3DChart>
      <c:catAx>
        <c:axId val="44638687"/>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dirty="0"/>
                  <a:t>Last login</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44639647"/>
        <c:crosses val="autoZero"/>
        <c:auto val="1"/>
        <c:lblAlgn val="ctr"/>
        <c:lblOffset val="100"/>
        <c:noMultiLvlLbl val="0"/>
      </c:catAx>
      <c:valAx>
        <c:axId val="44639647"/>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dirty="0"/>
                  <a:t>Count</a:t>
                </a:r>
                <a:r>
                  <a:rPr lang="en-IN" baseline="0" dirty="0"/>
                  <a:t> of download content </a:t>
                </a:r>
                <a:endParaRPr lang="en-IN"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I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44638687"/>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tx1"/>
    </cs:fontRef>
    <cs:spPr>
      <a:gradFill>
        <a:gsLst>
          <a:gs pos="100000">
            <a:schemeClr val="phClr">
              <a:alpha val="0"/>
            </a:schemeClr>
          </a:gs>
          <a:gs pos="50000">
            <a:schemeClr val="phClr"/>
          </a:gs>
        </a:gsLst>
        <a:lin ang="5400000" scaled="0"/>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4/15/2025</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4/15/2025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dirty="0"/>
          </a:p>
        </p:txBody>
      </p:sp>
    </p:spTree>
    <p:extLst>
      <p:ext uri="{BB962C8B-B14F-4D97-AF65-F5344CB8AC3E}">
        <p14:creationId xmlns:p14="http://schemas.microsoft.com/office/powerpoint/2010/main" val="3442190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48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1099492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04">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1" name="Rounded Rectangle 4">
            <a:extLst>
              <a:ext uri="{FF2B5EF4-FFF2-40B4-BE49-F238E27FC236}">
                <a16:creationId xmlns:a16="http://schemas.microsoft.com/office/drawing/2014/main" id="{5697808D-10E0-D8A5-5D07-E176EBB8F2BB}"/>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7">
            <a:extLst>
              <a:ext uri="{FF2B5EF4-FFF2-40B4-BE49-F238E27FC236}">
                <a16:creationId xmlns:a16="http://schemas.microsoft.com/office/drawing/2014/main" id="{0234D012-F86E-04CE-78C8-2C5A661302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004" r="-148"/>
          <a:stretch/>
        </p:blipFill>
        <p:spPr>
          <a:xfrm rot="5400000">
            <a:off x="6378170" y="40082"/>
            <a:ext cx="1579705" cy="1600089"/>
          </a:xfrm>
          <a:prstGeom prst="rect">
            <a:avLst/>
          </a:prstGeom>
        </p:spPr>
      </p:pic>
      <p:pic>
        <p:nvPicPr>
          <p:cNvPr id="15" name="Picture 7">
            <a:extLst>
              <a:ext uri="{FF2B5EF4-FFF2-40B4-BE49-F238E27FC236}">
                <a16:creationId xmlns:a16="http://schemas.microsoft.com/office/drawing/2014/main" id="{0BC42061-F838-920E-632E-10EDE7E553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9" r="25335" b="-1"/>
          <a:stretch/>
        </p:blipFill>
        <p:spPr>
          <a:xfrm rot="16200000">
            <a:off x="6298833" y="-161472"/>
            <a:ext cx="752715" cy="1075657"/>
          </a:xfrm>
          <a:prstGeom prst="rect">
            <a:avLst/>
          </a:prstGeom>
        </p:spPr>
      </p:pic>
      <p:pic>
        <p:nvPicPr>
          <p:cNvPr id="16" name="Graphic 15">
            <a:extLst>
              <a:ext uri="{FF2B5EF4-FFF2-40B4-BE49-F238E27FC236}">
                <a16:creationId xmlns:a16="http://schemas.microsoft.com/office/drawing/2014/main" id="{58BEE67F-530E-E41D-FD19-2615180DC3F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15931"/>
          <a:stretch/>
        </p:blipFill>
        <p:spPr>
          <a:xfrm>
            <a:off x="10439102" y="4145165"/>
            <a:ext cx="1780703" cy="2164311"/>
          </a:xfrm>
          <a:prstGeom prst="rect">
            <a:avLst/>
          </a:prstGeom>
        </p:spPr>
      </p:pic>
      <p:pic>
        <p:nvPicPr>
          <p:cNvPr id="17" name="Graphic 16">
            <a:extLst>
              <a:ext uri="{FF2B5EF4-FFF2-40B4-BE49-F238E27FC236}">
                <a16:creationId xmlns:a16="http://schemas.microsoft.com/office/drawing/2014/main" id="{82CFCA46-5F5A-867F-B19C-4F9ED5BA15A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46794"/>
          <a:stretch/>
        </p:blipFill>
        <p:spPr>
          <a:xfrm rot="10800000">
            <a:off x="-27806" y="2452933"/>
            <a:ext cx="1370742" cy="2632414"/>
          </a:xfrm>
          <a:prstGeom prst="rect">
            <a:avLst/>
          </a:prstGeom>
        </p:spPr>
      </p:pic>
      <p:pic>
        <p:nvPicPr>
          <p:cNvPr id="18" name="Graphic 17">
            <a:extLst>
              <a:ext uri="{FF2B5EF4-FFF2-40B4-BE49-F238E27FC236}">
                <a16:creationId xmlns:a16="http://schemas.microsoft.com/office/drawing/2014/main" id="{11E8F80C-ACB2-552E-4433-1A8A2708F18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9728"/>
          <a:stretch/>
        </p:blipFill>
        <p:spPr>
          <a:xfrm rot="18286209">
            <a:off x="887827" y="4958926"/>
            <a:ext cx="910220" cy="1020507"/>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8293608" y="2441447"/>
            <a:ext cx="3063240" cy="357530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43850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960835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850392"/>
            <a:ext cx="3913632" cy="4800600"/>
          </a:xfrm>
        </p:spPr>
        <p:txBody>
          <a:bodyPr/>
          <a:lstStyle>
            <a:lvl1pPr>
              <a:defRPr>
                <a:solidFill>
                  <a:schemeClr val="accent2">
                    <a:lumMod val="25000"/>
                  </a:schemeClr>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5358384" y="1965960"/>
            <a:ext cx="4050792" cy="2953512"/>
          </a:xfrm>
        </p:spPr>
        <p:txBody>
          <a:bodyPr anchor="ctr" anchorCtr="0"/>
          <a:lstStyle>
            <a:lvl1pPr>
              <a:defRPr cap="all" baseline="0">
                <a:solidFill>
                  <a:schemeClr val="accent2">
                    <a:lumMod val="25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Rounded Rectangle 4">
            <a:extLst>
              <a:ext uri="{FF2B5EF4-FFF2-40B4-BE49-F238E27FC236}">
                <a16:creationId xmlns:a16="http://schemas.microsoft.com/office/drawing/2014/main" id="{906EB944-76A9-6F98-104E-59CD34F5CF9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7">
            <a:extLst>
              <a:ext uri="{FF2B5EF4-FFF2-40B4-BE49-F238E27FC236}">
                <a16:creationId xmlns:a16="http://schemas.microsoft.com/office/drawing/2014/main" id="{898C8E3F-6992-0D8A-CCA1-3DD2C147AA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4756"/>
          <a:stretch/>
        </p:blipFill>
        <p:spPr>
          <a:xfrm>
            <a:off x="8853067" y="1"/>
            <a:ext cx="1875091" cy="1605320"/>
          </a:xfrm>
          <a:prstGeom prst="rect">
            <a:avLst/>
          </a:prstGeom>
        </p:spPr>
      </p:pic>
      <p:pic>
        <p:nvPicPr>
          <p:cNvPr id="13" name="Picture 7">
            <a:extLst>
              <a:ext uri="{FF2B5EF4-FFF2-40B4-BE49-F238E27FC236}">
                <a16:creationId xmlns:a16="http://schemas.microsoft.com/office/drawing/2014/main" id="{4417AC45-4CB7-72E8-3723-B1A3D81FB6E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13775" y="5533690"/>
            <a:ext cx="493392" cy="495528"/>
          </a:xfrm>
          <a:prstGeom prst="rect">
            <a:avLst/>
          </a:prstGeom>
        </p:spPr>
      </p:pic>
      <p:pic>
        <p:nvPicPr>
          <p:cNvPr id="15" name="Graphic 14">
            <a:extLst>
              <a:ext uri="{FF2B5EF4-FFF2-40B4-BE49-F238E27FC236}">
                <a16:creationId xmlns:a16="http://schemas.microsoft.com/office/drawing/2014/main" id="{AE5941EF-B160-313A-DA99-73C86EDC4C1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794"/>
          <a:stretch/>
        </p:blipFill>
        <p:spPr>
          <a:xfrm>
            <a:off x="10316909" y="2723673"/>
            <a:ext cx="1875091" cy="3600981"/>
          </a:xfrm>
          <a:prstGeom prst="rect">
            <a:avLst/>
          </a:prstGeom>
        </p:spPr>
      </p:pic>
      <p:pic>
        <p:nvPicPr>
          <p:cNvPr id="17" name="Graphic 16">
            <a:extLst>
              <a:ext uri="{FF2B5EF4-FFF2-40B4-BE49-F238E27FC236}">
                <a16:creationId xmlns:a16="http://schemas.microsoft.com/office/drawing/2014/main" id="{EEC16221-5852-F1A3-24D1-8EF5E907173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1791"/>
          <a:stretch/>
        </p:blipFill>
        <p:spPr>
          <a:xfrm>
            <a:off x="3497179" y="6324654"/>
            <a:ext cx="910220" cy="541368"/>
          </a:xfrm>
          <a:prstGeom prst="rect">
            <a:avLst/>
          </a:prstGeom>
        </p:spPr>
      </p:pic>
      <p:pic>
        <p:nvPicPr>
          <p:cNvPr id="19" name="Graphic 18">
            <a:extLst>
              <a:ext uri="{FF2B5EF4-FFF2-40B4-BE49-F238E27FC236}">
                <a16:creationId xmlns:a16="http://schemas.microsoft.com/office/drawing/2014/main" id="{5D8B34C3-E35E-0B4E-1F8E-59C449A3C8D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1904"/>
          <a:stretch/>
        </p:blipFill>
        <p:spPr>
          <a:xfrm>
            <a:off x="1601212" y="0"/>
            <a:ext cx="1032928" cy="718708"/>
          </a:xfrm>
          <a:prstGeom prst="rect">
            <a:avLst/>
          </a:prstGeom>
        </p:spPr>
      </p:pic>
    </p:spTree>
    <p:extLst>
      <p:ext uri="{BB962C8B-B14F-4D97-AF65-F5344CB8AC3E}">
        <p14:creationId xmlns:p14="http://schemas.microsoft.com/office/powerpoint/2010/main" val="3657855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02">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7" name="Rounded Rectangle 3">
            <a:extLst>
              <a:ext uri="{FF2B5EF4-FFF2-40B4-BE49-F238E27FC236}">
                <a16:creationId xmlns:a16="http://schemas.microsoft.com/office/drawing/2014/main" id="{B6718ABD-4EA5-E3C5-0225-F6671DCA53AD}"/>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D721A955-CA2D-A65D-6E60-DAAAA4ACFA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1050"/>
          <a:stretch/>
        </p:blipFill>
        <p:spPr>
          <a:xfrm>
            <a:off x="0" y="2887579"/>
            <a:ext cx="2432421" cy="3604662"/>
          </a:xfrm>
          <a:prstGeom prst="rect">
            <a:avLst/>
          </a:prstGeom>
        </p:spPr>
      </p:pic>
      <p:pic>
        <p:nvPicPr>
          <p:cNvPr id="9" name="Graphic 8">
            <a:extLst>
              <a:ext uri="{FF2B5EF4-FFF2-40B4-BE49-F238E27FC236}">
                <a16:creationId xmlns:a16="http://schemas.microsoft.com/office/drawing/2014/main" id="{AB70155A-604C-AD00-BE69-4505C75CE01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5874" b="-1"/>
          <a:stretch/>
        </p:blipFill>
        <p:spPr>
          <a:xfrm rot="5400000">
            <a:off x="11281284" y="2493882"/>
            <a:ext cx="1032928" cy="887899"/>
          </a:xfrm>
          <a:prstGeom prst="rect">
            <a:avLst/>
          </a:prstGeom>
        </p:spPr>
      </p:pic>
      <p:pic>
        <p:nvPicPr>
          <p:cNvPr id="10" name="Graphic 9">
            <a:extLst>
              <a:ext uri="{FF2B5EF4-FFF2-40B4-BE49-F238E27FC236}">
                <a16:creationId xmlns:a16="http://schemas.microsoft.com/office/drawing/2014/main" id="{F74D1084-EF5E-D016-13E0-1840BDFFD0A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80"/>
          <a:stretch/>
        </p:blipFill>
        <p:spPr>
          <a:xfrm>
            <a:off x="9897978" y="5987153"/>
            <a:ext cx="490012" cy="505088"/>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313432"/>
            <a:ext cx="6327648" cy="3218688"/>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88903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319636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03">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7B4AF60-AC65-3E7A-4A5D-EBF1A7030D9B}"/>
              </a:ext>
            </a:extLst>
          </p:cNvPr>
          <p:cNvPicPr>
            <a:picLocks noChangeAspect="1"/>
          </p:cNvPicPr>
          <p:nvPr userDrawn="1"/>
        </p:nvPicPr>
        <p:blipFill rotWithShape="1">
          <a:blip r:embed="rId2"/>
          <a:srcRect l="3063" b="3063"/>
          <a:stretch/>
        </p:blipFill>
        <p:spPr>
          <a:xfrm>
            <a:off x="1" y="2917"/>
            <a:ext cx="12197189" cy="6855082"/>
          </a:xfrm>
          <a:prstGeom prst="rect">
            <a:avLst/>
          </a:prstGeom>
        </p:spPr>
      </p:pic>
      <p:sp>
        <p:nvSpPr>
          <p:cNvPr id="12" name="Rounded Rectangle 4">
            <a:extLst>
              <a:ext uri="{FF2B5EF4-FFF2-40B4-BE49-F238E27FC236}">
                <a16:creationId xmlns:a16="http://schemas.microsoft.com/office/drawing/2014/main" id="{95671103-2960-81E2-9A76-0E7FDE6B3E55}"/>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276856"/>
            <a:ext cx="6327648" cy="309067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701264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02">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7" name="Rounded Rectangle 4">
            <a:extLst>
              <a:ext uri="{FF2B5EF4-FFF2-40B4-BE49-F238E27FC236}">
                <a16:creationId xmlns:a16="http://schemas.microsoft.com/office/drawing/2014/main" id="{86060D16-E6F6-EA0E-E58E-526234AB6564}"/>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E0958AA-6F1A-C4A2-FB66-1A6F7F8834B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a:off x="569419" y="4426479"/>
            <a:ext cx="1472805" cy="1596616"/>
          </a:xfrm>
          <a:prstGeom prst="rect">
            <a:avLst/>
          </a:prstGeom>
        </p:spPr>
      </p:pic>
      <p:pic>
        <p:nvPicPr>
          <p:cNvPr id="9" name="Graphic 8">
            <a:extLst>
              <a:ext uri="{FF2B5EF4-FFF2-40B4-BE49-F238E27FC236}">
                <a16:creationId xmlns:a16="http://schemas.microsoft.com/office/drawing/2014/main" id="{3DEADFA2-398E-9388-8295-063D31FB38E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5" b="-1"/>
          <a:stretch/>
        </p:blipFill>
        <p:spPr>
          <a:xfrm rot="3765410" flipV="1">
            <a:off x="1448505" y="4094575"/>
            <a:ext cx="862484" cy="934988"/>
          </a:xfrm>
          <a:prstGeom prst="rect">
            <a:avLst/>
          </a:prstGeom>
        </p:spPr>
      </p:pic>
      <p:pic>
        <p:nvPicPr>
          <p:cNvPr id="10" name="Picture 7">
            <a:extLst>
              <a:ext uri="{FF2B5EF4-FFF2-40B4-BE49-F238E27FC236}">
                <a16:creationId xmlns:a16="http://schemas.microsoft.com/office/drawing/2014/main" id="{D09A7588-8EFD-A0C5-4235-45B7D657EC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5453"/>
          <a:stretch/>
        </p:blipFill>
        <p:spPr>
          <a:xfrm>
            <a:off x="9469547" y="5719093"/>
            <a:ext cx="1756858" cy="1138907"/>
          </a:xfrm>
          <a:prstGeom prst="rect">
            <a:avLst/>
          </a:prstGeom>
        </p:spPr>
      </p:pic>
      <p:pic>
        <p:nvPicPr>
          <p:cNvPr id="13" name="Graphic 12">
            <a:extLst>
              <a:ext uri="{FF2B5EF4-FFF2-40B4-BE49-F238E27FC236}">
                <a16:creationId xmlns:a16="http://schemas.microsoft.com/office/drawing/2014/main" id="{EF04D7D6-513C-D18A-AF21-D10F0E5D3B82}"/>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 r="-750"/>
          <a:stretch/>
        </p:blipFill>
        <p:spPr>
          <a:xfrm>
            <a:off x="8844546" y="50582"/>
            <a:ext cx="1307037" cy="1325563"/>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3575304"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D1DCC4A1-0DB3-3480-3A1A-78FC85FE7ECE}"/>
              </a:ext>
            </a:extLst>
          </p:cNvPr>
          <p:cNvSpPr>
            <a:spLocks noGrp="1"/>
          </p:cNvSpPr>
          <p:nvPr>
            <p:ph idx="13"/>
          </p:nvPr>
        </p:nvSpPr>
        <p:spPr>
          <a:xfrm>
            <a:off x="7671816" y="2441448"/>
            <a:ext cx="3602736" cy="357530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dirty="0"/>
              <a:t>8/6/20XX</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49972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563001"/>
            <a:ext cx="2743200" cy="22860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dirty="0"/>
              <a:t>8/6/20XX</a:t>
            </a:r>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563001"/>
            <a:ext cx="4114800" cy="228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9375912" y="6563001"/>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hdr="0" ftr="0" dt="0"/>
  <p:txStyles>
    <p:titleStyle>
      <a:lvl1pPr algn="l" defTabSz="914400" rtl="0" eaLnBrk="1" latinLnBrk="0" hangingPunct="1">
        <a:lnSpc>
          <a:spcPct val="90000"/>
        </a:lnSpc>
        <a:spcBef>
          <a:spcPct val="0"/>
        </a:spcBef>
        <a:buNone/>
        <a:defRPr sz="4400" b="1" i="0" kern="1200">
          <a:solidFill>
            <a:schemeClr val="accent2">
              <a:lumMod val="2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accent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4C8D-B908-5060-1255-DE91DBFBE79A}"/>
              </a:ext>
            </a:extLst>
          </p:cNvPr>
          <p:cNvSpPr>
            <a:spLocks noGrp="1"/>
          </p:cNvSpPr>
          <p:nvPr>
            <p:ph type="ctrTitle"/>
          </p:nvPr>
        </p:nvSpPr>
        <p:spPr>
          <a:xfrm>
            <a:off x="612648" y="765543"/>
            <a:ext cx="10954512" cy="1142574"/>
          </a:xfrm>
        </p:spPr>
        <p:txBody>
          <a:bodyPr/>
          <a:lstStyle/>
          <a:p>
            <a:r>
              <a:rPr lang="en-IN" dirty="0">
                <a:latin typeface="Google Sans"/>
              </a:rPr>
              <a:t>Project .1</a:t>
            </a:r>
          </a:p>
        </p:txBody>
      </p:sp>
      <p:sp>
        <p:nvSpPr>
          <p:cNvPr id="5" name="TextBox 4">
            <a:extLst>
              <a:ext uri="{FF2B5EF4-FFF2-40B4-BE49-F238E27FC236}">
                <a16:creationId xmlns:a16="http://schemas.microsoft.com/office/drawing/2014/main" id="{3E5F1E21-2127-2A15-FB92-65C1A2A676EF}"/>
              </a:ext>
            </a:extLst>
          </p:cNvPr>
          <p:cNvSpPr txBox="1"/>
          <p:nvPr/>
        </p:nvSpPr>
        <p:spPr>
          <a:xfrm>
            <a:off x="8739962" y="5173592"/>
            <a:ext cx="3040912" cy="1384995"/>
          </a:xfrm>
          <a:prstGeom prst="rect">
            <a:avLst/>
          </a:prstGeom>
          <a:noFill/>
        </p:spPr>
        <p:txBody>
          <a:bodyPr wrap="square">
            <a:spAutoFit/>
          </a:bodyPr>
          <a:lstStyle/>
          <a:p>
            <a:r>
              <a:rPr lang="en-US" sz="2800" b="1" dirty="0">
                <a:solidFill>
                  <a:schemeClr val="accent1">
                    <a:lumMod val="50000"/>
                  </a:schemeClr>
                </a:solidFill>
                <a:latin typeface="Google Sans"/>
              </a:rPr>
              <a:t>Created by</a:t>
            </a:r>
          </a:p>
          <a:p>
            <a:r>
              <a:rPr lang="en-US" sz="2800" b="1" dirty="0">
                <a:solidFill>
                  <a:schemeClr val="accent1">
                    <a:lumMod val="50000"/>
                  </a:schemeClr>
                </a:solidFill>
                <a:latin typeface="Google Sans"/>
              </a:rPr>
              <a:t>Anupama Rao</a:t>
            </a:r>
          </a:p>
          <a:p>
            <a:r>
              <a:rPr lang="en-US" sz="2800" b="1" dirty="0">
                <a:solidFill>
                  <a:schemeClr val="accent1">
                    <a:lumMod val="50000"/>
                  </a:schemeClr>
                </a:solidFill>
                <a:latin typeface="Google Sans"/>
              </a:rPr>
              <a:t>CPDA B2</a:t>
            </a:r>
            <a:endParaRPr lang="en-IN" sz="2800" b="1" dirty="0">
              <a:solidFill>
                <a:schemeClr val="accent1">
                  <a:lumMod val="50000"/>
                </a:schemeClr>
              </a:solidFill>
              <a:latin typeface="Google Sans"/>
            </a:endParaRPr>
          </a:p>
        </p:txBody>
      </p:sp>
      <p:sp>
        <p:nvSpPr>
          <p:cNvPr id="6" name="TextBox 5">
            <a:extLst>
              <a:ext uri="{FF2B5EF4-FFF2-40B4-BE49-F238E27FC236}">
                <a16:creationId xmlns:a16="http://schemas.microsoft.com/office/drawing/2014/main" id="{799AE91F-34C7-888B-81CF-A97E1DF2320F}"/>
              </a:ext>
            </a:extLst>
          </p:cNvPr>
          <p:cNvSpPr txBox="1"/>
          <p:nvPr/>
        </p:nvSpPr>
        <p:spPr>
          <a:xfrm>
            <a:off x="1701209" y="2258991"/>
            <a:ext cx="9058939" cy="1012328"/>
          </a:xfrm>
          <a:prstGeom prst="rect">
            <a:avLst/>
          </a:prstGeom>
          <a:noFill/>
        </p:spPr>
        <p:txBody>
          <a:bodyPr wrap="square" rtlCol="0">
            <a:spAutoFit/>
          </a:bodyPr>
          <a:lstStyle/>
          <a:p>
            <a:pPr algn="ctr">
              <a:lnSpc>
                <a:spcPct val="90000"/>
              </a:lnSpc>
              <a:spcBef>
                <a:spcPct val="0"/>
              </a:spcBef>
            </a:pPr>
            <a:r>
              <a:rPr lang="en-US" sz="6600" b="1" dirty="0">
                <a:solidFill>
                  <a:schemeClr val="accent2">
                    <a:lumMod val="25000"/>
                  </a:schemeClr>
                </a:solidFill>
                <a:latin typeface="Google Sans"/>
                <a:ea typeface="+mj-ea"/>
                <a:cs typeface="+mj-cs"/>
              </a:rPr>
              <a:t>MS Excel Data Analysis</a:t>
            </a:r>
            <a:endParaRPr lang="en-IN" sz="6600" b="1" dirty="0">
              <a:solidFill>
                <a:schemeClr val="accent2">
                  <a:lumMod val="25000"/>
                </a:schemeClr>
              </a:solidFill>
              <a:latin typeface="Google Sans"/>
              <a:ea typeface="+mj-ea"/>
              <a:cs typeface="+mj-cs"/>
            </a:endParaRPr>
          </a:p>
        </p:txBody>
      </p:sp>
    </p:spTree>
    <p:extLst>
      <p:ext uri="{BB962C8B-B14F-4D97-AF65-F5344CB8AC3E}">
        <p14:creationId xmlns:p14="http://schemas.microsoft.com/office/powerpoint/2010/main" val="3929883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E39E6080-E7F0-678F-65B9-B64B99BDF328}"/>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10</a:t>
            </a:fld>
            <a:endParaRPr lang="en-US" dirty="0"/>
          </a:p>
        </p:txBody>
      </p:sp>
      <p:sp>
        <p:nvSpPr>
          <p:cNvPr id="11" name="TextBox 10">
            <a:extLst>
              <a:ext uri="{FF2B5EF4-FFF2-40B4-BE49-F238E27FC236}">
                <a16:creationId xmlns:a16="http://schemas.microsoft.com/office/drawing/2014/main" id="{E6D5FFB0-C6A4-1E1D-C0FB-FCC232558603}"/>
              </a:ext>
            </a:extLst>
          </p:cNvPr>
          <p:cNvSpPr txBox="1"/>
          <p:nvPr/>
        </p:nvSpPr>
        <p:spPr>
          <a:xfrm>
            <a:off x="657724" y="178235"/>
            <a:ext cx="10635916" cy="923330"/>
          </a:xfrm>
          <a:prstGeom prst="rect">
            <a:avLst/>
          </a:prstGeom>
          <a:noFill/>
        </p:spPr>
        <p:txBody>
          <a:bodyPr wrap="square">
            <a:spAutoFit/>
          </a:bodyPr>
          <a:lstStyle/>
          <a:p>
            <a:r>
              <a:rPr lang="en-US" sz="5400" b="1" dirty="0">
                <a:solidFill>
                  <a:schemeClr val="accent2">
                    <a:lumMod val="25000"/>
                  </a:schemeClr>
                </a:solidFill>
                <a:latin typeface="Google Sans"/>
              </a:rPr>
              <a:t>2. User Engagement Metrics:</a:t>
            </a:r>
          </a:p>
        </p:txBody>
      </p:sp>
      <p:sp>
        <p:nvSpPr>
          <p:cNvPr id="13" name="TextBox 12">
            <a:extLst>
              <a:ext uri="{FF2B5EF4-FFF2-40B4-BE49-F238E27FC236}">
                <a16:creationId xmlns:a16="http://schemas.microsoft.com/office/drawing/2014/main" id="{5E251F7F-120E-12FF-464E-D3A1534D4A95}"/>
              </a:ext>
            </a:extLst>
          </p:cNvPr>
          <p:cNvSpPr txBox="1"/>
          <p:nvPr/>
        </p:nvSpPr>
        <p:spPr>
          <a:xfrm>
            <a:off x="1456660" y="1151165"/>
            <a:ext cx="9644474" cy="1384995"/>
          </a:xfrm>
          <a:prstGeom prst="rect">
            <a:avLst/>
          </a:prstGeom>
          <a:noFill/>
        </p:spPr>
        <p:txBody>
          <a:bodyPr wrap="square">
            <a:spAutoFit/>
          </a:bodyPr>
          <a:lstStyle/>
          <a:p>
            <a:r>
              <a:rPr lang="en-US" sz="2800" b="0" i="0" dirty="0">
                <a:solidFill>
                  <a:schemeClr val="accent1">
                    <a:lumMod val="75000"/>
                  </a:schemeClr>
                </a:solidFill>
                <a:effectLst/>
                <a:latin typeface="Google Sans"/>
              </a:rPr>
              <a:t>User engagement metrics are measurements that quantify how users interact with a product or service, helping businesses understand user behavior, preferences, and satisfaction levels. </a:t>
            </a:r>
            <a:endParaRPr lang="en-US" sz="2800" dirty="0">
              <a:solidFill>
                <a:schemeClr val="accent1">
                  <a:lumMod val="75000"/>
                </a:schemeClr>
              </a:solidFill>
              <a:latin typeface="Google Sans"/>
            </a:endParaRPr>
          </a:p>
        </p:txBody>
      </p:sp>
      <p:sp>
        <p:nvSpPr>
          <p:cNvPr id="16" name="TextBox 15">
            <a:extLst>
              <a:ext uri="{FF2B5EF4-FFF2-40B4-BE49-F238E27FC236}">
                <a16:creationId xmlns:a16="http://schemas.microsoft.com/office/drawing/2014/main" id="{6552B767-C7E2-282D-7467-B855CAC714A3}"/>
              </a:ext>
            </a:extLst>
          </p:cNvPr>
          <p:cNvSpPr txBox="1"/>
          <p:nvPr/>
        </p:nvSpPr>
        <p:spPr>
          <a:xfrm>
            <a:off x="1180214" y="2504699"/>
            <a:ext cx="9760688" cy="523220"/>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accent2">
                    <a:lumMod val="25000"/>
                  </a:schemeClr>
                </a:solidFill>
              </a:rPr>
              <a:t>Average watch hours per user.</a:t>
            </a:r>
          </a:p>
        </p:txBody>
      </p:sp>
      <p:graphicFrame>
        <p:nvGraphicFramePr>
          <p:cNvPr id="17" name="Chart 16">
            <a:extLst>
              <a:ext uri="{FF2B5EF4-FFF2-40B4-BE49-F238E27FC236}">
                <a16:creationId xmlns:a16="http://schemas.microsoft.com/office/drawing/2014/main" id="{3B23DE77-D2B1-D5C6-F6D9-A38163FD05FD}"/>
              </a:ext>
            </a:extLst>
          </p:cNvPr>
          <p:cNvGraphicFramePr>
            <a:graphicFrameLocks/>
          </p:cNvGraphicFramePr>
          <p:nvPr>
            <p:extLst>
              <p:ext uri="{D42A27DB-BD31-4B8C-83A1-F6EECF244321}">
                <p14:modId xmlns:p14="http://schemas.microsoft.com/office/powerpoint/2010/main" val="1015469960"/>
              </p:ext>
            </p:extLst>
          </p:nvPr>
        </p:nvGraphicFramePr>
        <p:xfrm>
          <a:off x="1265274" y="3079382"/>
          <a:ext cx="9675628" cy="272725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F47E1352-8749-DE5D-9043-03E22DEB5531}"/>
              </a:ext>
            </a:extLst>
          </p:cNvPr>
          <p:cNvSpPr txBox="1"/>
          <p:nvPr/>
        </p:nvSpPr>
        <p:spPr>
          <a:xfrm>
            <a:off x="1265274" y="5889342"/>
            <a:ext cx="9675628" cy="523220"/>
          </a:xfrm>
          <a:prstGeom prst="rect">
            <a:avLst/>
          </a:prstGeom>
          <a:noFill/>
        </p:spPr>
        <p:txBody>
          <a:bodyPr wrap="square" rtlCol="0">
            <a:spAutoFit/>
          </a:bodyPr>
          <a:lstStyle/>
          <a:p>
            <a:r>
              <a:rPr lang="en-US" sz="2800" dirty="0">
                <a:solidFill>
                  <a:schemeClr val="accent2">
                    <a:lumMod val="10000"/>
                  </a:schemeClr>
                </a:solidFill>
                <a:latin typeface="Google Sans"/>
              </a:rPr>
              <a:t>In this the AVERAGE watch hours by per user is 500 hrs. </a:t>
            </a:r>
            <a:endParaRPr lang="en-IN" sz="2800" dirty="0">
              <a:solidFill>
                <a:schemeClr val="accent2">
                  <a:lumMod val="10000"/>
                </a:schemeClr>
              </a:solidFill>
              <a:latin typeface="Google Sans"/>
            </a:endParaRPr>
          </a:p>
        </p:txBody>
      </p:sp>
    </p:spTree>
    <p:extLst>
      <p:ext uri="{BB962C8B-B14F-4D97-AF65-F5344CB8AC3E}">
        <p14:creationId xmlns:p14="http://schemas.microsoft.com/office/powerpoint/2010/main" val="2737241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093736AF-0027-E734-82A8-010D7129D046}"/>
              </a:ext>
            </a:extLst>
          </p:cNvPr>
          <p:cNvSpPr>
            <a:spLocks noGrp="1"/>
          </p:cNvSpPr>
          <p:nvPr>
            <p:ph type="sldNum" sz="quarter" idx="12"/>
          </p:nvPr>
        </p:nvSpPr>
        <p:spPr/>
        <p:txBody>
          <a:bodyPr/>
          <a:lstStyle/>
          <a:p>
            <a:fld id="{CBD12358-51D2-46B3-9BDE-DF29528B9454}" type="slidenum">
              <a:rPr lang="en-US" smtClean="0"/>
              <a:pPr/>
              <a:t>11</a:t>
            </a:fld>
            <a:endParaRPr lang="en-US" dirty="0"/>
          </a:p>
        </p:txBody>
      </p:sp>
      <p:graphicFrame>
        <p:nvGraphicFramePr>
          <p:cNvPr id="11" name="Chart 10">
            <a:extLst>
              <a:ext uri="{FF2B5EF4-FFF2-40B4-BE49-F238E27FC236}">
                <a16:creationId xmlns:a16="http://schemas.microsoft.com/office/drawing/2014/main" id="{906D4DD9-CF68-49E5-D2F8-E2E11187DD45}"/>
              </a:ext>
            </a:extLst>
          </p:cNvPr>
          <p:cNvGraphicFramePr>
            <a:graphicFrameLocks/>
          </p:cNvGraphicFramePr>
          <p:nvPr>
            <p:extLst>
              <p:ext uri="{D42A27DB-BD31-4B8C-83A1-F6EECF244321}">
                <p14:modId xmlns:p14="http://schemas.microsoft.com/office/powerpoint/2010/main" val="2641983708"/>
              </p:ext>
            </p:extLst>
          </p:nvPr>
        </p:nvGraphicFramePr>
        <p:xfrm>
          <a:off x="1010653" y="2290290"/>
          <a:ext cx="10170693" cy="3371112"/>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BB1D6F10-D110-F211-6914-2F9C233F6C16}"/>
              </a:ext>
            </a:extLst>
          </p:cNvPr>
          <p:cNvSpPr txBox="1"/>
          <p:nvPr/>
        </p:nvSpPr>
        <p:spPr>
          <a:xfrm>
            <a:off x="1010653" y="905295"/>
            <a:ext cx="10170693" cy="1384995"/>
          </a:xfrm>
          <a:prstGeom prst="rect">
            <a:avLst/>
          </a:prstGeom>
          <a:noFill/>
        </p:spPr>
        <p:txBody>
          <a:bodyPr wrap="square">
            <a:spAutoFit/>
          </a:bodyPr>
          <a:lstStyle/>
          <a:p>
            <a:r>
              <a:rPr lang="en-US" sz="2800" b="0" i="0" dirty="0">
                <a:solidFill>
                  <a:schemeClr val="accent1">
                    <a:lumMod val="75000"/>
                  </a:schemeClr>
                </a:solidFill>
                <a:effectLst/>
                <a:latin typeface="Google Sans"/>
              </a:rPr>
              <a:t>It varies greatly depending on individual preferences, time, and access to platforms. Some people may watch hundreds of movies and series per year, while others may watch much fewer. </a:t>
            </a:r>
            <a:endParaRPr lang="en-US" sz="2800" dirty="0">
              <a:solidFill>
                <a:schemeClr val="accent1">
                  <a:lumMod val="75000"/>
                </a:schemeClr>
              </a:solidFill>
            </a:endParaRPr>
          </a:p>
        </p:txBody>
      </p:sp>
      <p:sp>
        <p:nvSpPr>
          <p:cNvPr id="15" name="TextBox 14">
            <a:extLst>
              <a:ext uri="{FF2B5EF4-FFF2-40B4-BE49-F238E27FC236}">
                <a16:creationId xmlns:a16="http://schemas.microsoft.com/office/drawing/2014/main" id="{F08F99D4-05AE-CA15-1931-DCAC92D9EB04}"/>
              </a:ext>
            </a:extLst>
          </p:cNvPr>
          <p:cNvSpPr txBox="1"/>
          <p:nvPr/>
        </p:nvSpPr>
        <p:spPr>
          <a:xfrm>
            <a:off x="705852" y="382075"/>
            <a:ext cx="10475495" cy="523220"/>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chemeClr val="accent2">
                    <a:lumMod val="25000"/>
                  </a:schemeClr>
                </a:solidFill>
                <a:latin typeface="Google Sans"/>
              </a:rPr>
              <a:t>Total movies vs. series watched per user. </a:t>
            </a:r>
          </a:p>
        </p:txBody>
      </p:sp>
      <p:sp>
        <p:nvSpPr>
          <p:cNvPr id="2" name="TextBox 1">
            <a:extLst>
              <a:ext uri="{FF2B5EF4-FFF2-40B4-BE49-F238E27FC236}">
                <a16:creationId xmlns:a16="http://schemas.microsoft.com/office/drawing/2014/main" id="{E972B769-ADF6-DED2-D350-E5325A863B6F}"/>
              </a:ext>
            </a:extLst>
          </p:cNvPr>
          <p:cNvSpPr txBox="1"/>
          <p:nvPr/>
        </p:nvSpPr>
        <p:spPr>
          <a:xfrm>
            <a:off x="1010653" y="5965397"/>
            <a:ext cx="10371222" cy="400110"/>
          </a:xfrm>
          <a:prstGeom prst="rect">
            <a:avLst/>
          </a:prstGeom>
          <a:noFill/>
        </p:spPr>
        <p:txBody>
          <a:bodyPr wrap="square" rtlCol="0">
            <a:spAutoFit/>
          </a:bodyPr>
          <a:lstStyle/>
          <a:p>
            <a:r>
              <a:rPr lang="en-US" sz="2000" dirty="0">
                <a:solidFill>
                  <a:schemeClr val="accent2">
                    <a:lumMod val="10000"/>
                  </a:schemeClr>
                </a:solidFill>
                <a:latin typeface="Google Sans"/>
              </a:rPr>
              <a:t>Total watched Movies is 11859 and total web series watched is 2469 by per user.   </a:t>
            </a:r>
            <a:endParaRPr lang="en-IN" sz="2000" dirty="0">
              <a:solidFill>
                <a:schemeClr val="accent2">
                  <a:lumMod val="10000"/>
                </a:schemeClr>
              </a:solidFill>
              <a:latin typeface="Google Sans"/>
            </a:endParaRPr>
          </a:p>
        </p:txBody>
      </p:sp>
    </p:spTree>
    <p:extLst>
      <p:ext uri="{BB962C8B-B14F-4D97-AF65-F5344CB8AC3E}">
        <p14:creationId xmlns:p14="http://schemas.microsoft.com/office/powerpoint/2010/main" val="72960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6800000" scaled="0"/>
        </a:gradFill>
        <a:effectLst/>
      </p:bgPr>
    </p:bg>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9F61F934-8535-E086-C153-D48E49B98B6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12</a:t>
            </a:fld>
            <a:endParaRPr lang="en-US" dirty="0"/>
          </a:p>
        </p:txBody>
      </p:sp>
      <p:sp>
        <p:nvSpPr>
          <p:cNvPr id="12" name="TextBox 11">
            <a:extLst>
              <a:ext uri="{FF2B5EF4-FFF2-40B4-BE49-F238E27FC236}">
                <a16:creationId xmlns:a16="http://schemas.microsoft.com/office/drawing/2014/main" id="{6123B1D6-B7BF-1F2B-EB74-853FF43A16D5}"/>
              </a:ext>
            </a:extLst>
          </p:cNvPr>
          <p:cNvSpPr txBox="1"/>
          <p:nvPr/>
        </p:nvSpPr>
        <p:spPr>
          <a:xfrm>
            <a:off x="1010093" y="923279"/>
            <a:ext cx="10079665" cy="1015663"/>
          </a:xfrm>
          <a:prstGeom prst="rect">
            <a:avLst/>
          </a:prstGeom>
          <a:noFill/>
        </p:spPr>
        <p:txBody>
          <a:bodyPr wrap="square">
            <a:spAutoFit/>
          </a:bodyPr>
          <a:lstStyle/>
          <a:p>
            <a:r>
              <a:rPr lang="en-US" sz="2000" dirty="0">
                <a:solidFill>
                  <a:schemeClr val="accent1">
                    <a:lumMod val="75000"/>
                  </a:schemeClr>
                </a:solidFill>
                <a:latin typeface="Google Sans"/>
              </a:rPr>
              <a:t>Recommended content has a significant positive impact on engagement by providing users with personalized content that aligns with their interests, thereby increasing their time spent on a platform and encouraging them to interact more with the content. </a:t>
            </a:r>
          </a:p>
        </p:txBody>
      </p:sp>
      <p:sp>
        <p:nvSpPr>
          <p:cNvPr id="15" name="TextBox 14">
            <a:extLst>
              <a:ext uri="{FF2B5EF4-FFF2-40B4-BE49-F238E27FC236}">
                <a16:creationId xmlns:a16="http://schemas.microsoft.com/office/drawing/2014/main" id="{7620F121-A30B-DF49-5958-0A832FB2B2D8}"/>
              </a:ext>
            </a:extLst>
          </p:cNvPr>
          <p:cNvSpPr txBox="1"/>
          <p:nvPr/>
        </p:nvSpPr>
        <p:spPr>
          <a:xfrm>
            <a:off x="705159" y="447174"/>
            <a:ext cx="10868156" cy="523220"/>
          </a:xfrm>
          <a:prstGeom prst="rect">
            <a:avLst/>
          </a:prstGeom>
          <a:noFill/>
        </p:spPr>
        <p:txBody>
          <a:bodyPr wrap="square">
            <a:spAutoFit/>
          </a:bodyPr>
          <a:lstStyle/>
          <a:p>
            <a:pPr marL="285750" indent="-285750">
              <a:buFont typeface="Arial" panose="020B0604020202020204" pitchFamily="34" charset="0"/>
              <a:buChar char="•"/>
            </a:pPr>
            <a:r>
              <a:rPr lang="en-US" sz="2800" b="1" dirty="0">
                <a:latin typeface="Google Sans"/>
              </a:rPr>
              <a:t>Impact of recommended content on engagement. </a:t>
            </a:r>
          </a:p>
        </p:txBody>
      </p:sp>
      <p:graphicFrame>
        <p:nvGraphicFramePr>
          <p:cNvPr id="3" name="Chart 2">
            <a:extLst>
              <a:ext uri="{FF2B5EF4-FFF2-40B4-BE49-F238E27FC236}">
                <a16:creationId xmlns:a16="http://schemas.microsoft.com/office/drawing/2014/main" id="{EC97922E-7334-66EB-D9A0-6C91D30A3909}"/>
              </a:ext>
            </a:extLst>
          </p:cNvPr>
          <p:cNvGraphicFramePr>
            <a:graphicFrameLocks/>
          </p:cNvGraphicFramePr>
          <p:nvPr>
            <p:extLst>
              <p:ext uri="{D42A27DB-BD31-4B8C-83A1-F6EECF244321}">
                <p14:modId xmlns:p14="http://schemas.microsoft.com/office/powerpoint/2010/main" val="555536682"/>
              </p:ext>
            </p:extLst>
          </p:nvPr>
        </p:nvGraphicFramePr>
        <p:xfrm>
          <a:off x="1010093" y="2181736"/>
          <a:ext cx="10079665" cy="336902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1E4E2D58-955B-14EC-AF1C-2571AA9B9A3E}"/>
              </a:ext>
            </a:extLst>
          </p:cNvPr>
          <p:cNvSpPr txBox="1"/>
          <p:nvPr/>
        </p:nvSpPr>
        <p:spPr>
          <a:xfrm>
            <a:off x="1088318" y="5702940"/>
            <a:ext cx="10079665" cy="707886"/>
          </a:xfrm>
          <a:prstGeom prst="rect">
            <a:avLst/>
          </a:prstGeom>
          <a:noFill/>
        </p:spPr>
        <p:txBody>
          <a:bodyPr wrap="square" rtlCol="0">
            <a:spAutoFit/>
          </a:bodyPr>
          <a:lstStyle/>
          <a:p>
            <a:r>
              <a:rPr lang="en-US" sz="2000" dirty="0">
                <a:solidFill>
                  <a:schemeClr val="accent2">
                    <a:lumMod val="10000"/>
                  </a:schemeClr>
                </a:solidFill>
                <a:latin typeface="Google Sans"/>
              </a:rPr>
              <a:t>In this data set the most recommended content on engagement per hour is favorite genre Sci-fi  with 1980.</a:t>
            </a:r>
            <a:endParaRPr lang="en-IN" sz="2000" dirty="0">
              <a:solidFill>
                <a:schemeClr val="accent2">
                  <a:lumMod val="10000"/>
                </a:schemeClr>
              </a:solidFill>
              <a:latin typeface="Google Sans"/>
            </a:endParaRPr>
          </a:p>
        </p:txBody>
      </p:sp>
    </p:spTree>
    <p:extLst>
      <p:ext uri="{BB962C8B-B14F-4D97-AF65-F5344CB8AC3E}">
        <p14:creationId xmlns:p14="http://schemas.microsoft.com/office/powerpoint/2010/main" val="1210802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DAF3F922-669F-7D93-0C1C-D5B16E3975BF}"/>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13</a:t>
            </a:fld>
            <a:endParaRPr lang="en-US" dirty="0"/>
          </a:p>
        </p:txBody>
      </p:sp>
      <p:sp>
        <p:nvSpPr>
          <p:cNvPr id="13" name="TextBox 12">
            <a:extLst>
              <a:ext uri="{FF2B5EF4-FFF2-40B4-BE49-F238E27FC236}">
                <a16:creationId xmlns:a16="http://schemas.microsoft.com/office/drawing/2014/main" id="{A9F4BC04-05CC-7C47-51B3-82D42F735CF8}"/>
              </a:ext>
            </a:extLst>
          </p:cNvPr>
          <p:cNvSpPr txBox="1"/>
          <p:nvPr/>
        </p:nvSpPr>
        <p:spPr>
          <a:xfrm>
            <a:off x="641683" y="332858"/>
            <a:ext cx="11128559" cy="923330"/>
          </a:xfrm>
          <a:prstGeom prst="rect">
            <a:avLst/>
          </a:prstGeom>
          <a:noFill/>
        </p:spPr>
        <p:txBody>
          <a:bodyPr wrap="square">
            <a:spAutoFit/>
          </a:bodyPr>
          <a:lstStyle/>
          <a:p>
            <a:r>
              <a:rPr lang="en-US" sz="5400" b="1" dirty="0">
                <a:solidFill>
                  <a:schemeClr val="accent2">
                    <a:lumMod val="25000"/>
                  </a:schemeClr>
                </a:solidFill>
                <a:latin typeface="Google Sans"/>
              </a:rPr>
              <a:t>3. Demographic &amp; Behavioral Insights </a:t>
            </a:r>
          </a:p>
        </p:txBody>
      </p:sp>
      <p:sp>
        <p:nvSpPr>
          <p:cNvPr id="15" name="TextBox 14">
            <a:extLst>
              <a:ext uri="{FF2B5EF4-FFF2-40B4-BE49-F238E27FC236}">
                <a16:creationId xmlns:a16="http://schemas.microsoft.com/office/drawing/2014/main" id="{1735F668-7A80-4AC3-13D1-B02FD8529C73}"/>
              </a:ext>
            </a:extLst>
          </p:cNvPr>
          <p:cNvSpPr txBox="1"/>
          <p:nvPr/>
        </p:nvSpPr>
        <p:spPr>
          <a:xfrm>
            <a:off x="1013823" y="1102387"/>
            <a:ext cx="6962275"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accent2">
                    <a:lumMod val="25000"/>
                  </a:schemeClr>
                </a:solidFill>
              </a:rPr>
              <a:t>Preferred genres by age group.</a:t>
            </a:r>
          </a:p>
        </p:txBody>
      </p:sp>
      <p:sp>
        <p:nvSpPr>
          <p:cNvPr id="20" name="TextBox 19">
            <a:extLst>
              <a:ext uri="{FF2B5EF4-FFF2-40B4-BE49-F238E27FC236}">
                <a16:creationId xmlns:a16="http://schemas.microsoft.com/office/drawing/2014/main" id="{82315BEF-18CE-2FCB-D4E1-9D6AE0193C6B}"/>
              </a:ext>
            </a:extLst>
          </p:cNvPr>
          <p:cNvSpPr txBox="1"/>
          <p:nvPr/>
        </p:nvSpPr>
        <p:spPr>
          <a:xfrm>
            <a:off x="754912" y="1686799"/>
            <a:ext cx="10586858" cy="1200329"/>
          </a:xfrm>
          <a:prstGeom prst="rect">
            <a:avLst/>
          </a:prstGeom>
          <a:noFill/>
        </p:spPr>
        <p:txBody>
          <a:bodyPr wrap="square">
            <a:spAutoFit/>
          </a:bodyPr>
          <a:lstStyle/>
          <a:p>
            <a:r>
              <a:rPr lang="en-US" i="0" dirty="0">
                <a:solidFill>
                  <a:schemeClr val="accent1">
                    <a:lumMod val="75000"/>
                  </a:schemeClr>
                </a:solidFill>
                <a:effectLst/>
                <a:latin typeface="Google Sans"/>
              </a:rPr>
              <a:t>Movie genres can be categorized by age group based on maturity level and preferred themes. Children generally enjoy animated films, family-friendly comedies, and adventure stories, while adolescents may prefer action, fantasy, and coming-of-age narratives. Adults often gravitate towards dramas, thrillers, and historical pieces, while older adults may lean towards classic films, documentaries, and biographical stories. </a:t>
            </a:r>
            <a:endParaRPr lang="en-US" dirty="0">
              <a:solidFill>
                <a:schemeClr val="accent1">
                  <a:lumMod val="75000"/>
                </a:schemeClr>
              </a:solidFill>
            </a:endParaRPr>
          </a:p>
        </p:txBody>
      </p:sp>
      <p:graphicFrame>
        <p:nvGraphicFramePr>
          <p:cNvPr id="21" name="Chart 20">
            <a:extLst>
              <a:ext uri="{FF2B5EF4-FFF2-40B4-BE49-F238E27FC236}">
                <a16:creationId xmlns:a16="http://schemas.microsoft.com/office/drawing/2014/main" id="{009B59CC-091E-917D-94B7-663C54629FD0}"/>
              </a:ext>
            </a:extLst>
          </p:cNvPr>
          <p:cNvGraphicFramePr>
            <a:graphicFrameLocks/>
          </p:cNvGraphicFramePr>
          <p:nvPr>
            <p:extLst>
              <p:ext uri="{D42A27DB-BD31-4B8C-83A1-F6EECF244321}">
                <p14:modId xmlns:p14="http://schemas.microsoft.com/office/powerpoint/2010/main" val="651773321"/>
              </p:ext>
            </p:extLst>
          </p:nvPr>
        </p:nvGraphicFramePr>
        <p:xfrm>
          <a:off x="839972" y="3062177"/>
          <a:ext cx="10501798" cy="2693436"/>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F800FCF4-C6A8-57ED-FAD8-7D7B836ED75A}"/>
              </a:ext>
            </a:extLst>
          </p:cNvPr>
          <p:cNvSpPr txBox="1"/>
          <p:nvPr/>
        </p:nvSpPr>
        <p:spPr>
          <a:xfrm>
            <a:off x="839972" y="6039293"/>
            <a:ext cx="10501798" cy="369332"/>
          </a:xfrm>
          <a:prstGeom prst="rect">
            <a:avLst/>
          </a:prstGeom>
          <a:noFill/>
        </p:spPr>
        <p:txBody>
          <a:bodyPr wrap="square" rtlCol="0">
            <a:spAutoFit/>
          </a:bodyPr>
          <a:lstStyle/>
          <a:p>
            <a:r>
              <a:rPr lang="en-US" dirty="0">
                <a:solidFill>
                  <a:schemeClr val="accent2">
                    <a:lumMod val="10000"/>
                  </a:schemeClr>
                </a:solidFill>
                <a:latin typeface="Google Sans"/>
              </a:rPr>
              <a:t>In this bar graph is shows that the most preferred genre by age group is Comedy up to 39 age group. </a:t>
            </a:r>
            <a:endParaRPr lang="en-IN" dirty="0">
              <a:solidFill>
                <a:schemeClr val="accent2">
                  <a:lumMod val="10000"/>
                </a:schemeClr>
              </a:solidFill>
              <a:latin typeface="Google Sans"/>
            </a:endParaRPr>
          </a:p>
        </p:txBody>
      </p:sp>
    </p:spTree>
    <p:extLst>
      <p:ext uri="{BB962C8B-B14F-4D97-AF65-F5344CB8AC3E}">
        <p14:creationId xmlns:p14="http://schemas.microsoft.com/office/powerpoint/2010/main" val="4259977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EAF320-61B9-87FA-4DF5-7C3B0DC125A6}"/>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14</a:t>
            </a:fld>
            <a:endParaRPr lang="en-US" dirty="0"/>
          </a:p>
        </p:txBody>
      </p:sp>
      <p:sp>
        <p:nvSpPr>
          <p:cNvPr id="10" name="TextBox 9">
            <a:extLst>
              <a:ext uri="{FF2B5EF4-FFF2-40B4-BE49-F238E27FC236}">
                <a16:creationId xmlns:a16="http://schemas.microsoft.com/office/drawing/2014/main" id="{69266079-8854-FF56-2526-D6AB791AB210}"/>
              </a:ext>
            </a:extLst>
          </p:cNvPr>
          <p:cNvSpPr txBox="1"/>
          <p:nvPr/>
        </p:nvSpPr>
        <p:spPr>
          <a:xfrm>
            <a:off x="441229" y="407905"/>
            <a:ext cx="4088241"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accent2">
                    <a:lumMod val="25000"/>
                  </a:schemeClr>
                </a:solidFill>
                <a:latin typeface="Google Sans"/>
              </a:rPr>
              <a:t>Device usage trends.</a:t>
            </a:r>
          </a:p>
        </p:txBody>
      </p:sp>
      <p:graphicFrame>
        <p:nvGraphicFramePr>
          <p:cNvPr id="16" name="Table 15">
            <a:extLst>
              <a:ext uri="{FF2B5EF4-FFF2-40B4-BE49-F238E27FC236}">
                <a16:creationId xmlns:a16="http://schemas.microsoft.com/office/drawing/2014/main" id="{53C47A78-0D29-16D7-9ECF-24978EE61C93}"/>
              </a:ext>
            </a:extLst>
          </p:cNvPr>
          <p:cNvGraphicFramePr>
            <a:graphicFrameLocks noGrp="1"/>
          </p:cNvGraphicFramePr>
          <p:nvPr>
            <p:extLst>
              <p:ext uri="{D42A27DB-BD31-4B8C-83A1-F6EECF244321}">
                <p14:modId xmlns:p14="http://schemas.microsoft.com/office/powerpoint/2010/main" val="2162136706"/>
              </p:ext>
            </p:extLst>
          </p:nvPr>
        </p:nvGraphicFramePr>
        <p:xfrm>
          <a:off x="873043" y="2554869"/>
          <a:ext cx="5051293" cy="3282048"/>
        </p:xfrm>
        <a:graphic>
          <a:graphicData uri="http://schemas.openxmlformats.org/drawingml/2006/table">
            <a:tbl>
              <a:tblPr>
                <a:tableStyleId>{16D9F66E-5EB9-4882-86FB-DCBF35E3C3E4}</a:tableStyleId>
              </a:tblPr>
              <a:tblGrid>
                <a:gridCol w="2298472">
                  <a:extLst>
                    <a:ext uri="{9D8B030D-6E8A-4147-A177-3AD203B41FA5}">
                      <a16:colId xmlns:a16="http://schemas.microsoft.com/office/drawing/2014/main" val="3075583386"/>
                    </a:ext>
                  </a:extLst>
                </a:gridCol>
                <a:gridCol w="2752821">
                  <a:extLst>
                    <a:ext uri="{9D8B030D-6E8A-4147-A177-3AD203B41FA5}">
                      <a16:colId xmlns:a16="http://schemas.microsoft.com/office/drawing/2014/main" val="1361471471"/>
                    </a:ext>
                  </a:extLst>
                </a:gridCol>
              </a:tblGrid>
              <a:tr h="468864">
                <a:tc>
                  <a:txBody>
                    <a:bodyPr/>
                    <a:lstStyle/>
                    <a:p>
                      <a:pPr algn="ctr" fontAlgn="ctr"/>
                      <a:r>
                        <a:rPr lang="en-US" sz="2000" b="1" u="none" strike="noStrike" dirty="0">
                          <a:effectLst/>
                        </a:rPr>
                        <a:t>First Device Used</a:t>
                      </a:r>
                      <a:endParaRPr lang="en-US" sz="2000" b="1" i="0" u="none" strike="noStrike" dirty="0">
                        <a:solidFill>
                          <a:srgbClr val="000000"/>
                        </a:solidFill>
                        <a:effectLst/>
                        <a:latin typeface="Calibri" panose="020F0502020204030204" pitchFamily="34" charset="0"/>
                      </a:endParaRPr>
                    </a:p>
                  </a:txBody>
                  <a:tcPr marL="9525" marR="9525" marT="9525" marB="0" anchor="ctr"/>
                </a:tc>
                <a:tc>
                  <a:txBody>
                    <a:bodyPr/>
                    <a:lstStyle/>
                    <a:p>
                      <a:pPr marL="0" algn="ctr" defTabSz="914400" rtl="0" eaLnBrk="1" fontAlgn="ctr" latinLnBrk="0" hangingPunct="1"/>
                      <a:r>
                        <a:rPr lang="en-US" sz="2000" b="1" u="none" strike="noStrike" kern="1200" dirty="0">
                          <a:solidFill>
                            <a:schemeClr val="dk1"/>
                          </a:solidFill>
                          <a:effectLst/>
                        </a:rPr>
                        <a:t>Sum of Watch Hours</a:t>
                      </a:r>
                      <a:endParaRPr lang="en-US" sz="20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2738926758"/>
                  </a:ext>
                </a:extLst>
              </a:tr>
              <a:tr h="468864">
                <a:tc>
                  <a:txBody>
                    <a:bodyPr/>
                    <a:lstStyle/>
                    <a:p>
                      <a:pPr algn="ctr" fontAlgn="ctr"/>
                      <a:r>
                        <a:rPr lang="en-US" sz="1500" u="none" strike="noStrike" dirty="0">
                          <a:effectLst/>
                        </a:rPr>
                        <a:t>Desktop</a:t>
                      </a:r>
                      <a:endParaRPr lang="en-US" sz="15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500" u="none" strike="noStrike" dirty="0">
                          <a:effectLst/>
                        </a:rPr>
                        <a:t>49473</a:t>
                      </a:r>
                      <a:endParaRPr lang="en-US" sz="15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91008704"/>
                  </a:ext>
                </a:extLst>
              </a:tr>
              <a:tr h="468864">
                <a:tc>
                  <a:txBody>
                    <a:bodyPr/>
                    <a:lstStyle/>
                    <a:p>
                      <a:pPr algn="ctr" fontAlgn="ctr"/>
                      <a:r>
                        <a:rPr lang="en-US" sz="1500" u="none" strike="noStrike">
                          <a:effectLst/>
                        </a:rPr>
                        <a:t>Laptop</a:t>
                      </a:r>
                      <a:endParaRPr lang="en-US" sz="15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500" u="none" strike="noStrike" dirty="0">
                          <a:effectLst/>
                        </a:rPr>
                        <a:t>41910</a:t>
                      </a:r>
                      <a:endParaRPr lang="en-US" sz="15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00266261"/>
                  </a:ext>
                </a:extLst>
              </a:tr>
              <a:tr h="468864">
                <a:tc>
                  <a:txBody>
                    <a:bodyPr/>
                    <a:lstStyle/>
                    <a:p>
                      <a:pPr algn="ctr" fontAlgn="ctr"/>
                      <a:r>
                        <a:rPr lang="en-US" sz="1500" u="none" strike="noStrike">
                          <a:effectLst/>
                        </a:rPr>
                        <a:t>Smart TV</a:t>
                      </a:r>
                      <a:endParaRPr lang="en-US" sz="15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500" u="none" strike="noStrike" dirty="0">
                          <a:effectLst/>
                        </a:rPr>
                        <a:t>53863</a:t>
                      </a:r>
                      <a:endParaRPr lang="en-US" sz="15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51901321"/>
                  </a:ext>
                </a:extLst>
              </a:tr>
              <a:tr h="468864">
                <a:tc>
                  <a:txBody>
                    <a:bodyPr/>
                    <a:lstStyle/>
                    <a:p>
                      <a:pPr algn="ctr" fontAlgn="ctr"/>
                      <a:r>
                        <a:rPr lang="en-US" sz="1500" u="none" strike="noStrike">
                          <a:effectLst/>
                        </a:rPr>
                        <a:t>Smartphone</a:t>
                      </a:r>
                      <a:endParaRPr lang="en-US" sz="15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500" u="none" strike="noStrike" dirty="0">
                          <a:effectLst/>
                        </a:rPr>
                        <a:t>56814</a:t>
                      </a:r>
                      <a:endParaRPr lang="en-US" sz="15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83762097"/>
                  </a:ext>
                </a:extLst>
              </a:tr>
              <a:tr h="468864">
                <a:tc>
                  <a:txBody>
                    <a:bodyPr/>
                    <a:lstStyle/>
                    <a:p>
                      <a:pPr algn="ctr" fontAlgn="ctr"/>
                      <a:r>
                        <a:rPr lang="en-US" sz="1500" u="none" strike="noStrike">
                          <a:effectLst/>
                        </a:rPr>
                        <a:t>Tablet</a:t>
                      </a:r>
                      <a:endParaRPr lang="en-US" sz="15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500" u="none" strike="noStrike" dirty="0">
                          <a:effectLst/>
                        </a:rPr>
                        <a:t>52456</a:t>
                      </a:r>
                      <a:endParaRPr lang="en-US" sz="15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59488575"/>
                  </a:ext>
                </a:extLst>
              </a:tr>
              <a:tr h="468864">
                <a:tc>
                  <a:txBody>
                    <a:bodyPr/>
                    <a:lstStyle/>
                    <a:p>
                      <a:pPr marL="0" algn="ctr" defTabSz="914400" rtl="0" eaLnBrk="1" fontAlgn="ctr" latinLnBrk="0" hangingPunct="1"/>
                      <a:r>
                        <a:rPr lang="en-US" sz="2000" b="1" u="none" strike="noStrike" kern="1200" dirty="0">
                          <a:solidFill>
                            <a:schemeClr val="dk1"/>
                          </a:solidFill>
                          <a:effectLst/>
                        </a:rPr>
                        <a:t>Grand Total</a:t>
                      </a:r>
                      <a:endParaRPr lang="en-US" sz="2000" b="1" u="none" strike="noStrike" kern="120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r>
                        <a:rPr lang="en-US" sz="2000" b="1" u="none" strike="noStrike" kern="1200" dirty="0">
                          <a:solidFill>
                            <a:schemeClr val="dk1"/>
                          </a:solidFill>
                          <a:effectLst/>
                        </a:rPr>
                        <a:t>254516</a:t>
                      </a:r>
                      <a:endParaRPr lang="en-US" sz="20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4090644478"/>
                  </a:ext>
                </a:extLst>
              </a:tr>
            </a:tbl>
          </a:graphicData>
        </a:graphic>
      </p:graphicFrame>
      <p:graphicFrame>
        <p:nvGraphicFramePr>
          <p:cNvPr id="17" name="Chart 16">
            <a:extLst>
              <a:ext uri="{FF2B5EF4-FFF2-40B4-BE49-F238E27FC236}">
                <a16:creationId xmlns:a16="http://schemas.microsoft.com/office/drawing/2014/main" id="{45B7F0B0-31DE-925D-34FB-75A96D3C7684}"/>
              </a:ext>
            </a:extLst>
          </p:cNvPr>
          <p:cNvGraphicFramePr>
            <a:graphicFrameLocks/>
          </p:cNvGraphicFramePr>
          <p:nvPr>
            <p:extLst>
              <p:ext uri="{D42A27DB-BD31-4B8C-83A1-F6EECF244321}">
                <p14:modId xmlns:p14="http://schemas.microsoft.com/office/powerpoint/2010/main" val="2820425764"/>
              </p:ext>
            </p:extLst>
          </p:nvPr>
        </p:nvGraphicFramePr>
        <p:xfrm>
          <a:off x="6267666" y="2554869"/>
          <a:ext cx="5192485" cy="3282048"/>
        </p:xfrm>
        <a:graphic>
          <a:graphicData uri="http://schemas.openxmlformats.org/drawingml/2006/chart">
            <c:chart xmlns:c="http://schemas.openxmlformats.org/drawingml/2006/chart" xmlns:r="http://schemas.openxmlformats.org/officeDocument/2006/relationships" r:id="rId2"/>
          </a:graphicData>
        </a:graphic>
      </p:graphicFrame>
      <p:sp>
        <p:nvSpPr>
          <p:cNvPr id="19" name="TextBox 18">
            <a:extLst>
              <a:ext uri="{FF2B5EF4-FFF2-40B4-BE49-F238E27FC236}">
                <a16:creationId xmlns:a16="http://schemas.microsoft.com/office/drawing/2014/main" id="{0A454FEE-8721-DA0B-AAB0-D9FD4BE56FFF}"/>
              </a:ext>
            </a:extLst>
          </p:cNvPr>
          <p:cNvSpPr txBox="1"/>
          <p:nvPr/>
        </p:nvSpPr>
        <p:spPr>
          <a:xfrm>
            <a:off x="854696" y="991498"/>
            <a:ext cx="10139279" cy="1200329"/>
          </a:xfrm>
          <a:prstGeom prst="rect">
            <a:avLst/>
          </a:prstGeom>
          <a:noFill/>
        </p:spPr>
        <p:txBody>
          <a:bodyPr wrap="square">
            <a:spAutoFit/>
          </a:bodyPr>
          <a:lstStyle/>
          <a:p>
            <a:r>
              <a:rPr lang="en-US" sz="2400" dirty="0">
                <a:solidFill>
                  <a:schemeClr val="accent1">
                    <a:lumMod val="75000"/>
                  </a:schemeClr>
                </a:solidFill>
                <a:latin typeface="Google Sans"/>
              </a:rPr>
              <a:t>Device usage trends show a strong dominance of smartphones. People are spending considerable time on their devices, with smartphone use increasing in various categories like social media and entertainment.</a:t>
            </a:r>
          </a:p>
        </p:txBody>
      </p:sp>
      <p:sp>
        <p:nvSpPr>
          <p:cNvPr id="2" name="TextBox 1">
            <a:extLst>
              <a:ext uri="{FF2B5EF4-FFF2-40B4-BE49-F238E27FC236}">
                <a16:creationId xmlns:a16="http://schemas.microsoft.com/office/drawing/2014/main" id="{D1C8A9B4-952A-0C29-DF0A-858B52D4C8C0}"/>
              </a:ext>
            </a:extLst>
          </p:cNvPr>
          <p:cNvSpPr txBox="1"/>
          <p:nvPr/>
        </p:nvSpPr>
        <p:spPr>
          <a:xfrm>
            <a:off x="873043" y="5962536"/>
            <a:ext cx="10587108" cy="707886"/>
          </a:xfrm>
          <a:prstGeom prst="rect">
            <a:avLst/>
          </a:prstGeom>
          <a:noFill/>
        </p:spPr>
        <p:txBody>
          <a:bodyPr wrap="square" rtlCol="0">
            <a:spAutoFit/>
          </a:bodyPr>
          <a:lstStyle/>
          <a:p>
            <a:r>
              <a:rPr lang="en-US" sz="2000" dirty="0">
                <a:solidFill>
                  <a:schemeClr val="accent2">
                    <a:lumMod val="10000"/>
                  </a:schemeClr>
                </a:solidFill>
                <a:latin typeface="Google Sans"/>
              </a:rPr>
              <a:t>In this chart and bar graph its shows that Smart Phone are the device which is in trends for usage of entertainment . </a:t>
            </a:r>
            <a:endParaRPr lang="en-IN" sz="2000" dirty="0">
              <a:solidFill>
                <a:schemeClr val="accent2">
                  <a:lumMod val="10000"/>
                </a:schemeClr>
              </a:solidFill>
              <a:latin typeface="Google Sans"/>
            </a:endParaRPr>
          </a:p>
        </p:txBody>
      </p:sp>
    </p:spTree>
    <p:extLst>
      <p:ext uri="{BB962C8B-B14F-4D97-AF65-F5344CB8AC3E}">
        <p14:creationId xmlns:p14="http://schemas.microsoft.com/office/powerpoint/2010/main" val="360463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BD214F-DC19-F7A0-8B9F-A777E335CB94}"/>
              </a:ext>
            </a:extLst>
          </p:cNvPr>
          <p:cNvSpPr txBox="1"/>
          <p:nvPr/>
        </p:nvSpPr>
        <p:spPr>
          <a:xfrm>
            <a:off x="232744" y="272095"/>
            <a:ext cx="11096786"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accent2">
                    <a:lumMod val="25000"/>
                  </a:schemeClr>
                </a:solidFill>
                <a:latin typeface="Google Sans"/>
              </a:rPr>
              <a:t>Peak watch time trends (Morning, Evening, Late Night).</a:t>
            </a:r>
          </a:p>
        </p:txBody>
      </p:sp>
      <p:graphicFrame>
        <p:nvGraphicFramePr>
          <p:cNvPr id="7" name="Chart 6">
            <a:extLst>
              <a:ext uri="{FF2B5EF4-FFF2-40B4-BE49-F238E27FC236}">
                <a16:creationId xmlns:a16="http://schemas.microsoft.com/office/drawing/2014/main" id="{C2779FA6-882D-FC94-BAAA-67E4F85D630A}"/>
              </a:ext>
            </a:extLst>
          </p:cNvPr>
          <p:cNvGraphicFramePr>
            <a:graphicFrameLocks/>
          </p:cNvGraphicFramePr>
          <p:nvPr>
            <p:extLst>
              <p:ext uri="{D42A27DB-BD31-4B8C-83A1-F6EECF244321}">
                <p14:modId xmlns:p14="http://schemas.microsoft.com/office/powerpoint/2010/main" val="666096994"/>
              </p:ext>
            </p:extLst>
          </p:nvPr>
        </p:nvGraphicFramePr>
        <p:xfrm>
          <a:off x="803297" y="2877276"/>
          <a:ext cx="10526233" cy="3028233"/>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66C45F91-022D-7613-A833-29CE8BC42F62}"/>
              </a:ext>
            </a:extLst>
          </p:cNvPr>
          <p:cNvSpPr txBox="1"/>
          <p:nvPr/>
        </p:nvSpPr>
        <p:spPr>
          <a:xfrm>
            <a:off x="648583" y="961182"/>
            <a:ext cx="10835659" cy="1569660"/>
          </a:xfrm>
          <a:prstGeom prst="rect">
            <a:avLst/>
          </a:prstGeom>
          <a:noFill/>
        </p:spPr>
        <p:txBody>
          <a:bodyPr wrap="square">
            <a:spAutoFit/>
          </a:bodyPr>
          <a:lstStyle/>
          <a:p>
            <a:r>
              <a:rPr lang="en-US" sz="2400" dirty="0">
                <a:solidFill>
                  <a:schemeClr val="accent1">
                    <a:lumMod val="75000"/>
                  </a:schemeClr>
                </a:solidFill>
                <a:latin typeface="Google Sans"/>
              </a:rPr>
              <a:t>In the television industry, peak viewing times generally occur during the evening, with a strong increase from 8-9 pm. However, this peak can shift slightly depending on the platform and the demographic. Overall, the trend shows a shift towards later viewing times, influenced by streaming services and different viewing habits</a:t>
            </a:r>
          </a:p>
        </p:txBody>
      </p:sp>
      <p:sp>
        <p:nvSpPr>
          <p:cNvPr id="2" name="TextBox 1">
            <a:extLst>
              <a:ext uri="{FF2B5EF4-FFF2-40B4-BE49-F238E27FC236}">
                <a16:creationId xmlns:a16="http://schemas.microsoft.com/office/drawing/2014/main" id="{CD914A28-12BE-2D97-31AA-E185EFB9FEBA}"/>
              </a:ext>
            </a:extLst>
          </p:cNvPr>
          <p:cNvSpPr txBox="1"/>
          <p:nvPr/>
        </p:nvSpPr>
        <p:spPr>
          <a:xfrm>
            <a:off x="803297" y="6251944"/>
            <a:ext cx="10605438" cy="400110"/>
          </a:xfrm>
          <a:prstGeom prst="rect">
            <a:avLst/>
          </a:prstGeom>
          <a:noFill/>
        </p:spPr>
        <p:txBody>
          <a:bodyPr wrap="square" rtlCol="0">
            <a:spAutoFit/>
          </a:bodyPr>
          <a:lstStyle/>
          <a:p>
            <a:r>
              <a:rPr lang="en-US" sz="2000" dirty="0">
                <a:solidFill>
                  <a:schemeClr val="accent2">
                    <a:lumMod val="10000"/>
                  </a:schemeClr>
                </a:solidFill>
                <a:latin typeface="Google Sans"/>
              </a:rPr>
              <a:t>In this bar graph the Peak watch time trends is Late Night with 271 Hours.</a:t>
            </a:r>
            <a:endParaRPr lang="en-IN" sz="2000" dirty="0">
              <a:solidFill>
                <a:schemeClr val="accent2">
                  <a:lumMod val="10000"/>
                </a:schemeClr>
              </a:solidFill>
              <a:latin typeface="Google Sans"/>
            </a:endParaRPr>
          </a:p>
        </p:txBody>
      </p:sp>
    </p:spTree>
    <p:extLst>
      <p:ext uri="{BB962C8B-B14F-4D97-AF65-F5344CB8AC3E}">
        <p14:creationId xmlns:p14="http://schemas.microsoft.com/office/powerpoint/2010/main" val="3058085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3800000" scaled="0"/>
        </a:gra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3F21905C-1BD6-BF3F-5B8B-B9AD53017014}"/>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16</a:t>
            </a:fld>
            <a:endParaRPr lang="en-US" dirty="0"/>
          </a:p>
        </p:txBody>
      </p:sp>
      <p:sp>
        <p:nvSpPr>
          <p:cNvPr id="12" name="TextBox 11">
            <a:extLst>
              <a:ext uri="{FF2B5EF4-FFF2-40B4-BE49-F238E27FC236}">
                <a16:creationId xmlns:a16="http://schemas.microsoft.com/office/drawing/2014/main" id="{A2BB74E1-17EF-DA62-04F2-9A5E0E4063BA}"/>
              </a:ext>
            </a:extLst>
          </p:cNvPr>
          <p:cNvSpPr txBox="1"/>
          <p:nvPr/>
        </p:nvSpPr>
        <p:spPr>
          <a:xfrm>
            <a:off x="743919" y="350025"/>
            <a:ext cx="10879810" cy="923330"/>
          </a:xfrm>
          <a:prstGeom prst="rect">
            <a:avLst/>
          </a:prstGeom>
          <a:noFill/>
        </p:spPr>
        <p:txBody>
          <a:bodyPr wrap="square">
            <a:spAutoFit/>
          </a:bodyPr>
          <a:lstStyle/>
          <a:p>
            <a:r>
              <a:rPr lang="en-US" sz="5400" b="1" dirty="0">
                <a:solidFill>
                  <a:schemeClr val="accent2">
                    <a:lumMod val="25000"/>
                  </a:schemeClr>
                </a:solidFill>
                <a:latin typeface="Google Sans"/>
              </a:rPr>
              <a:t>4. Retention &amp; Loyalty:</a:t>
            </a:r>
          </a:p>
        </p:txBody>
      </p:sp>
      <p:sp>
        <p:nvSpPr>
          <p:cNvPr id="15" name="TextBox 14">
            <a:extLst>
              <a:ext uri="{FF2B5EF4-FFF2-40B4-BE49-F238E27FC236}">
                <a16:creationId xmlns:a16="http://schemas.microsoft.com/office/drawing/2014/main" id="{4977A920-8EB2-16B2-234E-77B41C0DD0C3}"/>
              </a:ext>
            </a:extLst>
          </p:cNvPr>
          <p:cNvSpPr txBox="1"/>
          <p:nvPr/>
        </p:nvSpPr>
        <p:spPr>
          <a:xfrm>
            <a:off x="1158949" y="1332994"/>
            <a:ext cx="8048846" cy="523220"/>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chemeClr val="accent2">
                    <a:lumMod val="25000"/>
                  </a:schemeClr>
                </a:solidFill>
              </a:rPr>
              <a:t>Membership status (Active vs. Inactive).</a:t>
            </a:r>
          </a:p>
        </p:txBody>
      </p:sp>
      <p:sp>
        <p:nvSpPr>
          <p:cNvPr id="17" name="TextBox 16">
            <a:extLst>
              <a:ext uri="{FF2B5EF4-FFF2-40B4-BE49-F238E27FC236}">
                <a16:creationId xmlns:a16="http://schemas.microsoft.com/office/drawing/2014/main" id="{A38D691B-83BD-C9CC-0163-75484F96E4F0}"/>
              </a:ext>
            </a:extLst>
          </p:cNvPr>
          <p:cNvSpPr txBox="1"/>
          <p:nvPr/>
        </p:nvSpPr>
        <p:spPr>
          <a:xfrm>
            <a:off x="1275907" y="1977408"/>
            <a:ext cx="10146344" cy="1384995"/>
          </a:xfrm>
          <a:prstGeom prst="rect">
            <a:avLst/>
          </a:prstGeom>
          <a:noFill/>
        </p:spPr>
        <p:txBody>
          <a:bodyPr wrap="square">
            <a:spAutoFit/>
          </a:bodyPr>
          <a:lstStyle/>
          <a:p>
            <a:r>
              <a:rPr lang="en-US" sz="2800" b="0" i="0" dirty="0">
                <a:solidFill>
                  <a:schemeClr val="accent1">
                    <a:lumMod val="75000"/>
                  </a:schemeClr>
                </a:solidFill>
                <a:effectLst/>
                <a:latin typeface="Google Sans"/>
              </a:rPr>
              <a:t>An active membership status signifies that a member is currently paying and has access to all the benefits and privileges associated with their membership level. </a:t>
            </a:r>
            <a:endParaRPr lang="en-US" sz="2800" dirty="0">
              <a:solidFill>
                <a:schemeClr val="accent1">
                  <a:lumMod val="75000"/>
                </a:schemeClr>
              </a:solidFill>
            </a:endParaRPr>
          </a:p>
        </p:txBody>
      </p:sp>
      <p:sp>
        <p:nvSpPr>
          <p:cNvPr id="19" name="TextBox 18">
            <a:extLst>
              <a:ext uri="{FF2B5EF4-FFF2-40B4-BE49-F238E27FC236}">
                <a16:creationId xmlns:a16="http://schemas.microsoft.com/office/drawing/2014/main" id="{10AC380D-18FF-650D-DA65-B0B67439916D}"/>
              </a:ext>
            </a:extLst>
          </p:cNvPr>
          <p:cNvSpPr txBox="1"/>
          <p:nvPr/>
        </p:nvSpPr>
        <p:spPr>
          <a:xfrm>
            <a:off x="1360966" y="4963506"/>
            <a:ext cx="9542090" cy="1058944"/>
          </a:xfrm>
          <a:prstGeom prst="rect">
            <a:avLst/>
          </a:prstGeom>
          <a:noFill/>
        </p:spPr>
        <p:txBody>
          <a:bodyPr wrap="square">
            <a:spAutoFit/>
          </a:bodyPr>
          <a:lstStyle/>
          <a:p>
            <a:pPr marL="0" marR="0">
              <a:lnSpc>
                <a:spcPct val="115000"/>
              </a:lnSpc>
              <a:spcAft>
                <a:spcPts val="800"/>
              </a:spcAft>
            </a:pPr>
            <a:r>
              <a:rPr lang="en-US" sz="2800" b="1" dirty="0">
                <a:solidFill>
                  <a:schemeClr val="accent2">
                    <a:lumMod val="10000"/>
                  </a:schemeClr>
                </a:solidFill>
                <a:latin typeface="Google Sans"/>
              </a:rPr>
              <a:t>In this data set the Membership Status of all user are active. there is no such inactive user in this data set. </a:t>
            </a:r>
          </a:p>
        </p:txBody>
      </p:sp>
      <p:graphicFrame>
        <p:nvGraphicFramePr>
          <p:cNvPr id="20" name="Table 19">
            <a:extLst>
              <a:ext uri="{FF2B5EF4-FFF2-40B4-BE49-F238E27FC236}">
                <a16:creationId xmlns:a16="http://schemas.microsoft.com/office/drawing/2014/main" id="{10C19340-E96D-CE94-661C-6A8481EC9D01}"/>
              </a:ext>
            </a:extLst>
          </p:cNvPr>
          <p:cNvGraphicFramePr>
            <a:graphicFrameLocks noGrp="1"/>
          </p:cNvGraphicFramePr>
          <p:nvPr>
            <p:extLst>
              <p:ext uri="{D42A27DB-BD31-4B8C-83A1-F6EECF244321}">
                <p14:modId xmlns:p14="http://schemas.microsoft.com/office/powerpoint/2010/main" val="1364435305"/>
              </p:ext>
            </p:extLst>
          </p:nvPr>
        </p:nvGraphicFramePr>
        <p:xfrm>
          <a:off x="1360967" y="3637621"/>
          <a:ext cx="9542090" cy="1122999"/>
        </p:xfrm>
        <a:graphic>
          <a:graphicData uri="http://schemas.openxmlformats.org/drawingml/2006/table">
            <a:tbl>
              <a:tblPr>
                <a:tableStyleId>{ED083AE6-46FA-4A59-8FB0-9F97EB10719F}</a:tableStyleId>
              </a:tblPr>
              <a:tblGrid>
                <a:gridCol w="4774753">
                  <a:extLst>
                    <a:ext uri="{9D8B030D-6E8A-4147-A177-3AD203B41FA5}">
                      <a16:colId xmlns:a16="http://schemas.microsoft.com/office/drawing/2014/main" val="1436514676"/>
                    </a:ext>
                  </a:extLst>
                </a:gridCol>
                <a:gridCol w="4767337">
                  <a:extLst>
                    <a:ext uri="{9D8B030D-6E8A-4147-A177-3AD203B41FA5}">
                      <a16:colId xmlns:a16="http://schemas.microsoft.com/office/drawing/2014/main" val="3402133377"/>
                    </a:ext>
                  </a:extLst>
                </a:gridCol>
              </a:tblGrid>
              <a:tr h="374333">
                <a:tc>
                  <a:txBody>
                    <a:bodyPr/>
                    <a:lstStyle/>
                    <a:p>
                      <a:pPr marL="0" algn="ctr" defTabSz="914400" rtl="0" eaLnBrk="1" fontAlgn="b" latinLnBrk="0" hangingPunct="1"/>
                      <a:r>
                        <a:rPr lang="en-US" sz="1100" u="none" strike="noStrike" kern="1200" dirty="0">
                          <a:ln>
                            <a:solidFill>
                              <a:sysClr val="windowText" lastClr="000000"/>
                            </a:solidFill>
                          </a:ln>
                          <a:solidFill>
                            <a:schemeClr val="tx1"/>
                          </a:solidFill>
                          <a:effectLst/>
                        </a:rPr>
                        <a:t>Membership status </a:t>
                      </a:r>
                      <a:endParaRPr lang="en-US" sz="1100" u="none" strike="noStrike" kern="1200" dirty="0">
                        <a:ln>
                          <a:solidFill>
                            <a:sysClr val="windowText" lastClr="000000"/>
                          </a:solidFill>
                        </a:ln>
                        <a:solidFill>
                          <a:schemeClr val="tx1"/>
                        </a:solidFill>
                        <a:effectLst/>
                        <a:latin typeface="+mn-lt"/>
                        <a:ea typeface="+mn-ea"/>
                        <a:cs typeface="+mn-cs"/>
                      </a:endParaRPr>
                    </a:p>
                  </a:txBody>
                  <a:tcPr marL="9525" marR="9525" marT="9525" marB="0" anchor="ctr"/>
                </a:tc>
                <a:tc>
                  <a:txBody>
                    <a:bodyPr/>
                    <a:lstStyle/>
                    <a:p>
                      <a:pPr algn="ctr" fontAlgn="b"/>
                      <a:r>
                        <a:rPr lang="en-US" sz="1100" u="none" strike="noStrike" dirty="0">
                          <a:ln>
                            <a:solidFill>
                              <a:sysClr val="windowText" lastClr="000000"/>
                            </a:solidFill>
                          </a:ln>
                          <a:solidFill>
                            <a:schemeClr val="tx1"/>
                          </a:solidFill>
                          <a:effectLst/>
                        </a:rPr>
                        <a:t>Sum of Loyalty Points</a:t>
                      </a:r>
                      <a:endParaRPr lang="en-US" sz="1100" b="1" i="0" u="none" strike="noStrike" dirty="0">
                        <a:ln>
                          <a:solidFill>
                            <a:sysClr val="windowText" lastClr="000000"/>
                          </a:solidFill>
                        </a:ln>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46616788"/>
                  </a:ext>
                </a:extLst>
              </a:tr>
              <a:tr h="374333">
                <a:tc>
                  <a:txBody>
                    <a:bodyPr/>
                    <a:lstStyle/>
                    <a:p>
                      <a:pPr algn="ctr" fontAlgn="b"/>
                      <a:r>
                        <a:rPr lang="en-US" sz="1100" u="none" strike="noStrike" dirty="0">
                          <a:ln>
                            <a:solidFill>
                              <a:sysClr val="windowText" lastClr="000000"/>
                            </a:solidFill>
                          </a:ln>
                          <a:solidFill>
                            <a:schemeClr val="tx1"/>
                          </a:solidFill>
                          <a:effectLst/>
                        </a:rPr>
                        <a:t>Active</a:t>
                      </a:r>
                      <a:endParaRPr lang="en-US" sz="1100" b="0" i="0" u="none" strike="noStrike" dirty="0">
                        <a:ln>
                          <a:solidFill>
                            <a:sysClr val="windowText" lastClr="000000"/>
                          </a:solidFill>
                        </a:ln>
                        <a:solidFill>
                          <a:schemeClr val="tx1"/>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ln>
                            <a:solidFill>
                              <a:sysClr val="windowText" lastClr="000000"/>
                            </a:solidFill>
                          </a:ln>
                          <a:solidFill>
                            <a:schemeClr val="tx1"/>
                          </a:solidFill>
                          <a:effectLst/>
                        </a:rPr>
                        <a:t>2444217</a:t>
                      </a:r>
                      <a:endParaRPr lang="en-US" sz="1100" b="0" i="0" u="none" strike="noStrike" dirty="0">
                        <a:ln>
                          <a:solidFill>
                            <a:sysClr val="windowText" lastClr="000000"/>
                          </a:solidFill>
                        </a:ln>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77028778"/>
                  </a:ext>
                </a:extLst>
              </a:tr>
              <a:tr h="374333">
                <a:tc>
                  <a:txBody>
                    <a:bodyPr/>
                    <a:lstStyle/>
                    <a:p>
                      <a:pPr algn="ctr" fontAlgn="b"/>
                      <a:r>
                        <a:rPr lang="en-US" sz="1100" u="none" strike="noStrike" dirty="0">
                          <a:ln>
                            <a:solidFill>
                              <a:sysClr val="windowText" lastClr="000000"/>
                            </a:solidFill>
                          </a:ln>
                          <a:solidFill>
                            <a:schemeClr val="tx1"/>
                          </a:solidFill>
                          <a:effectLst/>
                        </a:rPr>
                        <a:t>Grand Total</a:t>
                      </a:r>
                      <a:endParaRPr lang="en-US" sz="1100" b="1" i="0" u="none" strike="noStrike" dirty="0">
                        <a:ln>
                          <a:solidFill>
                            <a:sysClr val="windowText" lastClr="000000"/>
                          </a:solidFill>
                        </a:ln>
                        <a:solidFill>
                          <a:schemeClr val="tx1"/>
                        </a:solidFill>
                        <a:effectLst/>
                        <a:latin typeface="Calibri" panose="020F0502020204030204" pitchFamily="34" charset="0"/>
                      </a:endParaRPr>
                    </a:p>
                  </a:txBody>
                  <a:tcPr marL="9525" marR="9525" marT="9525" marB="0" anchor="ctr"/>
                </a:tc>
                <a:tc>
                  <a:txBody>
                    <a:bodyPr/>
                    <a:lstStyle/>
                    <a:p>
                      <a:pPr algn="ctr" fontAlgn="b"/>
                      <a:r>
                        <a:rPr lang="en-US" sz="1100" u="none" strike="noStrike" dirty="0">
                          <a:ln>
                            <a:solidFill>
                              <a:sysClr val="windowText" lastClr="000000"/>
                            </a:solidFill>
                          </a:ln>
                          <a:solidFill>
                            <a:schemeClr val="tx1"/>
                          </a:solidFill>
                          <a:effectLst/>
                        </a:rPr>
                        <a:t>2444217</a:t>
                      </a:r>
                      <a:endParaRPr lang="en-US" sz="1100" b="1" i="0" u="none" strike="noStrike" dirty="0">
                        <a:ln>
                          <a:solidFill>
                            <a:sysClr val="windowText" lastClr="000000"/>
                          </a:solidFill>
                        </a:ln>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90432278"/>
                  </a:ext>
                </a:extLst>
              </a:tr>
            </a:tbl>
          </a:graphicData>
        </a:graphic>
      </p:graphicFrame>
    </p:spTree>
    <p:extLst>
      <p:ext uri="{BB962C8B-B14F-4D97-AF65-F5344CB8AC3E}">
        <p14:creationId xmlns:p14="http://schemas.microsoft.com/office/powerpoint/2010/main" val="643777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853A8B-B49F-2AF8-1A25-2E40758CCAFF}"/>
              </a:ext>
            </a:extLst>
          </p:cNvPr>
          <p:cNvSpPr>
            <a:spLocks noGrp="1"/>
          </p:cNvSpPr>
          <p:nvPr>
            <p:ph type="sldNum" sz="quarter" idx="12"/>
          </p:nvPr>
        </p:nvSpPr>
        <p:spPr/>
        <p:txBody>
          <a:bodyPr/>
          <a:lstStyle/>
          <a:p>
            <a:fld id="{CBD12358-51D2-46B3-9BDE-DF29528B9454}" type="slidenum">
              <a:rPr lang="en-US" smtClean="0"/>
              <a:t>17</a:t>
            </a:fld>
            <a:endParaRPr lang="en-US" dirty="0"/>
          </a:p>
        </p:txBody>
      </p:sp>
      <p:sp>
        <p:nvSpPr>
          <p:cNvPr id="6" name="TextBox 5">
            <a:extLst>
              <a:ext uri="{FF2B5EF4-FFF2-40B4-BE49-F238E27FC236}">
                <a16:creationId xmlns:a16="http://schemas.microsoft.com/office/drawing/2014/main" id="{FA86D369-82BA-1A3A-9235-76BDDA8D8575}"/>
              </a:ext>
            </a:extLst>
          </p:cNvPr>
          <p:cNvSpPr txBox="1"/>
          <p:nvPr/>
        </p:nvSpPr>
        <p:spPr>
          <a:xfrm>
            <a:off x="784226" y="381023"/>
            <a:ext cx="10498540" cy="584775"/>
          </a:xfrm>
          <a:prstGeom prst="rect">
            <a:avLst/>
          </a:prstGeom>
          <a:noFill/>
        </p:spPr>
        <p:txBody>
          <a:bodyPr wrap="square">
            <a:spAutoFit/>
          </a:bodyPr>
          <a:lstStyle/>
          <a:p>
            <a:pPr marL="457200" indent="-457200">
              <a:buFont typeface="Arial" panose="020B0604020202020204" pitchFamily="34" charset="0"/>
              <a:buChar char="•"/>
            </a:pPr>
            <a:r>
              <a:rPr lang="en-US" sz="3200" b="1" dirty="0">
                <a:solidFill>
                  <a:schemeClr val="accent2">
                    <a:lumMod val="25000"/>
                  </a:schemeClr>
                </a:solidFill>
              </a:rPr>
              <a:t>Loyalty points distribution.</a:t>
            </a:r>
          </a:p>
        </p:txBody>
      </p:sp>
      <p:sp>
        <p:nvSpPr>
          <p:cNvPr id="3" name="TextBox 2">
            <a:extLst>
              <a:ext uri="{FF2B5EF4-FFF2-40B4-BE49-F238E27FC236}">
                <a16:creationId xmlns:a16="http://schemas.microsoft.com/office/drawing/2014/main" id="{D67FEA1F-6AC7-5434-1FA1-9A5C60F99DCA}"/>
              </a:ext>
            </a:extLst>
          </p:cNvPr>
          <p:cNvSpPr txBox="1"/>
          <p:nvPr/>
        </p:nvSpPr>
        <p:spPr>
          <a:xfrm>
            <a:off x="1265274" y="882250"/>
            <a:ext cx="10142499" cy="1938992"/>
          </a:xfrm>
          <a:prstGeom prst="rect">
            <a:avLst/>
          </a:prstGeom>
          <a:noFill/>
        </p:spPr>
        <p:txBody>
          <a:bodyPr wrap="square">
            <a:spAutoFit/>
          </a:bodyPr>
          <a:lstStyle/>
          <a:p>
            <a:r>
              <a:rPr lang="en-US" sz="2400" dirty="0">
                <a:solidFill>
                  <a:schemeClr val="accent1">
                    <a:lumMod val="50000"/>
                  </a:schemeClr>
                </a:solidFill>
                <a:latin typeface="Google Sans"/>
              </a:rPr>
              <a:t>Loyalty points are typically distributed to customers based on their engagement and purchases within a specific loyalty program. These points can be redeemed for various rewards like discounts, products, or services. Distribution methods can vary, including awarding points for purchases, promotional activities, or other actions that benefit the brand. </a:t>
            </a:r>
          </a:p>
        </p:txBody>
      </p:sp>
      <p:graphicFrame>
        <p:nvGraphicFramePr>
          <p:cNvPr id="8" name="Chart 7">
            <a:extLst>
              <a:ext uri="{FF2B5EF4-FFF2-40B4-BE49-F238E27FC236}">
                <a16:creationId xmlns:a16="http://schemas.microsoft.com/office/drawing/2014/main" id="{0A23670B-BC68-09AC-5E7D-4B76E706DCCE}"/>
              </a:ext>
            </a:extLst>
          </p:cNvPr>
          <p:cNvGraphicFramePr>
            <a:graphicFrameLocks/>
          </p:cNvGraphicFramePr>
          <p:nvPr>
            <p:extLst>
              <p:ext uri="{D42A27DB-BD31-4B8C-83A1-F6EECF244321}">
                <p14:modId xmlns:p14="http://schemas.microsoft.com/office/powerpoint/2010/main" val="1888794121"/>
              </p:ext>
            </p:extLst>
          </p:nvPr>
        </p:nvGraphicFramePr>
        <p:xfrm>
          <a:off x="1265273" y="2929269"/>
          <a:ext cx="6687879" cy="3290777"/>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03E478A8-223F-ACC4-D686-8B7527A4A1FF}"/>
              </a:ext>
            </a:extLst>
          </p:cNvPr>
          <p:cNvSpPr txBox="1"/>
          <p:nvPr/>
        </p:nvSpPr>
        <p:spPr>
          <a:xfrm>
            <a:off x="8264960" y="3009014"/>
            <a:ext cx="3012641" cy="2677656"/>
          </a:xfrm>
          <a:prstGeom prst="rect">
            <a:avLst/>
          </a:prstGeom>
          <a:noFill/>
        </p:spPr>
        <p:txBody>
          <a:bodyPr wrap="square" rtlCol="0">
            <a:spAutoFit/>
          </a:bodyPr>
          <a:lstStyle/>
          <a:p>
            <a:r>
              <a:rPr lang="en-US" sz="2400" dirty="0">
                <a:solidFill>
                  <a:schemeClr val="accent2">
                    <a:lumMod val="10000"/>
                  </a:schemeClr>
                </a:solidFill>
                <a:latin typeface="Google Sans"/>
              </a:rPr>
              <a:t>In this bar graph the loyalty points distribution according to the monthly price tiers is  07.99 group with 826831 loyalty points.</a:t>
            </a:r>
            <a:endParaRPr lang="en-IN" sz="2400" dirty="0">
              <a:solidFill>
                <a:schemeClr val="accent2">
                  <a:lumMod val="10000"/>
                </a:schemeClr>
              </a:solidFill>
              <a:latin typeface="Google Sans"/>
            </a:endParaRPr>
          </a:p>
        </p:txBody>
      </p:sp>
    </p:spTree>
    <p:extLst>
      <p:ext uri="{BB962C8B-B14F-4D97-AF65-F5344CB8AC3E}">
        <p14:creationId xmlns:p14="http://schemas.microsoft.com/office/powerpoint/2010/main" val="685958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8B5065-0797-2D8C-F329-19E446A41214}"/>
              </a:ext>
            </a:extLst>
          </p:cNvPr>
          <p:cNvSpPr>
            <a:spLocks noGrp="1"/>
          </p:cNvSpPr>
          <p:nvPr>
            <p:ph type="sldNum" sz="quarter" idx="12"/>
          </p:nvPr>
        </p:nvSpPr>
        <p:spPr/>
        <p:txBody>
          <a:bodyPr/>
          <a:lstStyle/>
          <a:p>
            <a:fld id="{CBD12358-51D2-46B3-9BDE-DF29528B9454}" type="slidenum">
              <a:rPr lang="en-US" smtClean="0"/>
              <a:t>18</a:t>
            </a:fld>
            <a:endParaRPr lang="en-US" dirty="0"/>
          </a:p>
        </p:txBody>
      </p:sp>
      <p:sp>
        <p:nvSpPr>
          <p:cNvPr id="6" name="TextBox 5">
            <a:extLst>
              <a:ext uri="{FF2B5EF4-FFF2-40B4-BE49-F238E27FC236}">
                <a16:creationId xmlns:a16="http://schemas.microsoft.com/office/drawing/2014/main" id="{EC390841-42D8-65CB-B398-264D50518ECA}"/>
              </a:ext>
            </a:extLst>
          </p:cNvPr>
          <p:cNvSpPr txBox="1"/>
          <p:nvPr/>
        </p:nvSpPr>
        <p:spPr>
          <a:xfrm>
            <a:off x="393406" y="426706"/>
            <a:ext cx="11185450" cy="523220"/>
          </a:xfrm>
          <a:prstGeom prst="rect">
            <a:avLst/>
          </a:prstGeom>
          <a:noFill/>
        </p:spPr>
        <p:txBody>
          <a:bodyPr wrap="square">
            <a:spAutoFit/>
          </a:bodyPr>
          <a:lstStyle/>
          <a:p>
            <a:pPr marL="285750" indent="-285750">
              <a:buFont typeface="Arial" panose="020B0604020202020204" pitchFamily="34" charset="0"/>
              <a:buChar char="•"/>
            </a:pPr>
            <a:r>
              <a:rPr lang="en-IN" sz="2800" b="1" dirty="0">
                <a:solidFill>
                  <a:schemeClr val="accent2">
                    <a:lumMod val="25000"/>
                  </a:schemeClr>
                </a:solidFill>
                <a:latin typeface="Google Sans"/>
              </a:rPr>
              <a:t>Frequency</a:t>
            </a:r>
            <a:r>
              <a:rPr lang="en-IN" sz="2800" dirty="0">
                <a:latin typeface="Google Sans"/>
              </a:rPr>
              <a:t> </a:t>
            </a:r>
            <a:r>
              <a:rPr lang="en-IN" sz="2800" b="1" dirty="0">
                <a:solidFill>
                  <a:schemeClr val="accent2">
                    <a:lumMod val="25000"/>
                  </a:schemeClr>
                </a:solidFill>
                <a:latin typeface="Google Sans"/>
              </a:rPr>
              <a:t>of logins and content downloads</a:t>
            </a:r>
            <a:r>
              <a:rPr lang="en-IN" sz="2800" dirty="0">
                <a:latin typeface="Google Sans"/>
              </a:rPr>
              <a:t>.</a:t>
            </a:r>
          </a:p>
        </p:txBody>
      </p:sp>
      <p:graphicFrame>
        <p:nvGraphicFramePr>
          <p:cNvPr id="8" name="Chart 7">
            <a:extLst>
              <a:ext uri="{FF2B5EF4-FFF2-40B4-BE49-F238E27FC236}">
                <a16:creationId xmlns:a16="http://schemas.microsoft.com/office/drawing/2014/main" id="{F66A606F-143E-95C4-5E81-A9FF7AE1E85F}"/>
              </a:ext>
            </a:extLst>
          </p:cNvPr>
          <p:cNvGraphicFramePr>
            <a:graphicFrameLocks/>
          </p:cNvGraphicFramePr>
          <p:nvPr>
            <p:extLst>
              <p:ext uri="{D42A27DB-BD31-4B8C-83A1-F6EECF244321}">
                <p14:modId xmlns:p14="http://schemas.microsoft.com/office/powerpoint/2010/main" val="368839353"/>
              </p:ext>
            </p:extLst>
          </p:nvPr>
        </p:nvGraphicFramePr>
        <p:xfrm>
          <a:off x="5901070" y="2791047"/>
          <a:ext cx="5380074" cy="293990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240B94EE-D62C-AF0D-9F7A-682B6E0EBC54}"/>
              </a:ext>
            </a:extLst>
          </p:cNvPr>
          <p:cNvSpPr txBox="1"/>
          <p:nvPr/>
        </p:nvSpPr>
        <p:spPr>
          <a:xfrm>
            <a:off x="699090" y="1011481"/>
            <a:ext cx="10582054" cy="1631216"/>
          </a:xfrm>
          <a:prstGeom prst="rect">
            <a:avLst/>
          </a:prstGeom>
          <a:noFill/>
        </p:spPr>
        <p:txBody>
          <a:bodyPr wrap="square">
            <a:spAutoFit/>
          </a:bodyPr>
          <a:lstStyle/>
          <a:p>
            <a:r>
              <a:rPr lang="en-US" sz="2000" dirty="0">
                <a:solidFill>
                  <a:schemeClr val="accent1">
                    <a:lumMod val="50000"/>
                  </a:schemeClr>
                </a:solidFill>
                <a:latin typeface="Google Sans"/>
              </a:rPr>
              <a:t>In the entertainment sector, login and content download frequencies vary significantly depending on the platform and content type. While some platforms like streaming services see high daily logins and content downloads for movies and TV shows, others, like online gaming or social media, may have different usage patterns. Data analytics plays a crucial role in understanding these patterns, allowing companies to optimize content creation, marketing, and distribution</a:t>
            </a:r>
            <a:endParaRPr lang="en-IN" sz="2000" dirty="0">
              <a:solidFill>
                <a:schemeClr val="accent1">
                  <a:lumMod val="50000"/>
                </a:schemeClr>
              </a:solidFill>
              <a:latin typeface="Google Sans"/>
            </a:endParaRPr>
          </a:p>
        </p:txBody>
      </p:sp>
      <p:graphicFrame>
        <p:nvGraphicFramePr>
          <p:cNvPr id="5" name="Table 4">
            <a:extLst>
              <a:ext uri="{FF2B5EF4-FFF2-40B4-BE49-F238E27FC236}">
                <a16:creationId xmlns:a16="http://schemas.microsoft.com/office/drawing/2014/main" id="{DB343057-64EB-46A4-3483-427D093E95A8}"/>
              </a:ext>
            </a:extLst>
          </p:cNvPr>
          <p:cNvGraphicFramePr>
            <a:graphicFrameLocks noGrp="1"/>
          </p:cNvGraphicFramePr>
          <p:nvPr>
            <p:extLst>
              <p:ext uri="{D42A27DB-BD31-4B8C-83A1-F6EECF244321}">
                <p14:modId xmlns:p14="http://schemas.microsoft.com/office/powerpoint/2010/main" val="1453945642"/>
              </p:ext>
            </p:extLst>
          </p:nvPr>
        </p:nvGraphicFramePr>
        <p:xfrm>
          <a:off x="876448" y="2791047"/>
          <a:ext cx="4572000" cy="2939901"/>
        </p:xfrm>
        <a:graphic>
          <a:graphicData uri="http://schemas.openxmlformats.org/drawingml/2006/table">
            <a:tbl>
              <a:tblPr>
                <a:tableStyleId>{16D9F66E-5EB9-4882-86FB-DCBF35E3C3E4}</a:tableStyleId>
              </a:tblPr>
              <a:tblGrid>
                <a:gridCol w="2250416">
                  <a:extLst>
                    <a:ext uri="{9D8B030D-6E8A-4147-A177-3AD203B41FA5}">
                      <a16:colId xmlns:a16="http://schemas.microsoft.com/office/drawing/2014/main" val="3489503108"/>
                    </a:ext>
                  </a:extLst>
                </a:gridCol>
                <a:gridCol w="2321584">
                  <a:extLst>
                    <a:ext uri="{9D8B030D-6E8A-4147-A177-3AD203B41FA5}">
                      <a16:colId xmlns:a16="http://schemas.microsoft.com/office/drawing/2014/main" val="457871101"/>
                    </a:ext>
                  </a:extLst>
                </a:gridCol>
              </a:tblGrid>
              <a:tr h="626964">
                <a:tc>
                  <a:txBody>
                    <a:bodyPr/>
                    <a:lstStyle/>
                    <a:p>
                      <a:pPr algn="ctr" fontAlgn="b"/>
                      <a:r>
                        <a:rPr lang="en-IN" sz="1100" b="0" u="none" strike="noStrike" dirty="0">
                          <a:ln>
                            <a:solidFill>
                              <a:sysClr val="windowText" lastClr="000000"/>
                            </a:solidFill>
                          </a:ln>
                          <a:effectLst/>
                          <a:latin typeface="Google Sans"/>
                        </a:rPr>
                        <a:t>Last Login </a:t>
                      </a:r>
                      <a:endParaRPr lang="en-IN" sz="1100" b="0" i="0" u="none" strike="noStrike" dirty="0">
                        <a:ln>
                          <a:solidFill>
                            <a:sysClr val="windowText" lastClr="000000"/>
                          </a:solidFill>
                        </a:ln>
                        <a:solidFill>
                          <a:srgbClr val="000000"/>
                        </a:solidFill>
                        <a:effectLst/>
                        <a:latin typeface="Google Sans"/>
                      </a:endParaRPr>
                    </a:p>
                  </a:txBody>
                  <a:tcPr marL="7620" marR="7620" marT="7620" marB="0" anchor="b"/>
                </a:tc>
                <a:tc>
                  <a:txBody>
                    <a:bodyPr/>
                    <a:lstStyle/>
                    <a:p>
                      <a:pPr algn="ctr" fontAlgn="b"/>
                      <a:r>
                        <a:rPr lang="en-US" sz="1100" b="0" u="none" strike="noStrike" dirty="0">
                          <a:ln>
                            <a:solidFill>
                              <a:sysClr val="windowText" lastClr="000000"/>
                            </a:solidFill>
                          </a:ln>
                          <a:effectLst/>
                          <a:latin typeface="Google Sans"/>
                        </a:rPr>
                        <a:t>Count Downloaded Content</a:t>
                      </a:r>
                      <a:endParaRPr lang="en-US" sz="1100" b="0" i="0" u="none" strike="noStrike" dirty="0">
                        <a:ln>
                          <a:solidFill>
                            <a:sysClr val="windowText" lastClr="000000"/>
                          </a:solidFill>
                        </a:ln>
                        <a:solidFill>
                          <a:srgbClr val="000000"/>
                        </a:solidFill>
                        <a:effectLst/>
                        <a:latin typeface="Google Sans"/>
                      </a:endParaRPr>
                    </a:p>
                  </a:txBody>
                  <a:tcPr marL="7620" marR="7620" marT="7620" marB="0" anchor="b"/>
                </a:tc>
                <a:extLst>
                  <a:ext uri="{0D108BD9-81ED-4DB2-BD59-A6C34878D82A}">
                    <a16:rowId xmlns:a16="http://schemas.microsoft.com/office/drawing/2014/main" val="3011657396"/>
                  </a:ext>
                </a:extLst>
              </a:tr>
              <a:tr h="770979">
                <a:tc>
                  <a:txBody>
                    <a:bodyPr/>
                    <a:lstStyle/>
                    <a:p>
                      <a:pPr algn="ctr" fontAlgn="b"/>
                      <a:r>
                        <a:rPr lang="en-IN" sz="1100" b="0" u="none" strike="noStrike" dirty="0">
                          <a:ln>
                            <a:solidFill>
                              <a:sysClr val="windowText" lastClr="000000"/>
                            </a:solidFill>
                          </a:ln>
                          <a:effectLst/>
                          <a:latin typeface="Google Sans"/>
                        </a:rPr>
                        <a:t>Nov</a:t>
                      </a:r>
                      <a:endParaRPr lang="en-IN" sz="1100" b="0" i="0" u="none" strike="noStrike" dirty="0">
                        <a:ln>
                          <a:solidFill>
                            <a:sysClr val="windowText" lastClr="000000"/>
                          </a:solidFill>
                        </a:ln>
                        <a:solidFill>
                          <a:srgbClr val="000000"/>
                        </a:solidFill>
                        <a:effectLst/>
                        <a:latin typeface="Google Sans"/>
                      </a:endParaRPr>
                    </a:p>
                  </a:txBody>
                  <a:tcPr marL="7620" marR="7620" marT="7620" marB="0" anchor="b"/>
                </a:tc>
                <a:tc>
                  <a:txBody>
                    <a:bodyPr/>
                    <a:lstStyle/>
                    <a:p>
                      <a:pPr algn="ctr" fontAlgn="b"/>
                      <a:r>
                        <a:rPr lang="en-IN" sz="1100" b="0" u="none" strike="noStrike">
                          <a:ln>
                            <a:solidFill>
                              <a:sysClr val="windowText" lastClr="000000"/>
                            </a:solidFill>
                          </a:ln>
                          <a:effectLst/>
                          <a:latin typeface="Google Sans"/>
                        </a:rPr>
                        <a:t>421</a:t>
                      </a:r>
                      <a:endParaRPr lang="en-IN" sz="1100" b="0" i="0" u="none" strike="noStrike">
                        <a:ln>
                          <a:solidFill>
                            <a:sysClr val="windowText" lastClr="000000"/>
                          </a:solidFill>
                        </a:ln>
                        <a:solidFill>
                          <a:srgbClr val="000000"/>
                        </a:solidFill>
                        <a:effectLst/>
                        <a:latin typeface="Google Sans"/>
                      </a:endParaRPr>
                    </a:p>
                  </a:txBody>
                  <a:tcPr marL="7620" marR="7620" marT="7620" marB="0" anchor="b"/>
                </a:tc>
                <a:extLst>
                  <a:ext uri="{0D108BD9-81ED-4DB2-BD59-A6C34878D82A}">
                    <a16:rowId xmlns:a16="http://schemas.microsoft.com/office/drawing/2014/main" val="860973566"/>
                  </a:ext>
                </a:extLst>
              </a:tr>
              <a:tr h="770979">
                <a:tc>
                  <a:txBody>
                    <a:bodyPr/>
                    <a:lstStyle/>
                    <a:p>
                      <a:pPr algn="ctr" fontAlgn="b"/>
                      <a:r>
                        <a:rPr lang="en-IN" sz="1100" b="0" u="none" strike="noStrike">
                          <a:ln>
                            <a:solidFill>
                              <a:sysClr val="windowText" lastClr="000000"/>
                            </a:solidFill>
                          </a:ln>
                          <a:effectLst/>
                          <a:latin typeface="Google Sans"/>
                        </a:rPr>
                        <a:t>Dec</a:t>
                      </a:r>
                      <a:endParaRPr lang="en-IN" sz="1100" b="0" i="0" u="none" strike="noStrike">
                        <a:ln>
                          <a:solidFill>
                            <a:sysClr val="windowText" lastClr="000000"/>
                          </a:solidFill>
                        </a:ln>
                        <a:solidFill>
                          <a:srgbClr val="000000"/>
                        </a:solidFill>
                        <a:effectLst/>
                        <a:latin typeface="Google Sans"/>
                      </a:endParaRPr>
                    </a:p>
                  </a:txBody>
                  <a:tcPr marL="7620" marR="7620" marT="7620" marB="0" anchor="b"/>
                </a:tc>
                <a:tc>
                  <a:txBody>
                    <a:bodyPr/>
                    <a:lstStyle/>
                    <a:p>
                      <a:pPr algn="ctr" fontAlgn="b"/>
                      <a:r>
                        <a:rPr lang="en-IN" sz="1100" b="0" u="none" strike="noStrike">
                          <a:ln>
                            <a:solidFill>
                              <a:sysClr val="windowText" lastClr="000000"/>
                            </a:solidFill>
                          </a:ln>
                          <a:effectLst/>
                          <a:latin typeface="Google Sans"/>
                        </a:rPr>
                        <a:t>579</a:t>
                      </a:r>
                      <a:endParaRPr lang="en-IN" sz="1100" b="0" i="0" u="none" strike="noStrike">
                        <a:ln>
                          <a:solidFill>
                            <a:sysClr val="windowText" lastClr="000000"/>
                          </a:solidFill>
                        </a:ln>
                        <a:solidFill>
                          <a:srgbClr val="000000"/>
                        </a:solidFill>
                        <a:effectLst/>
                        <a:latin typeface="Google Sans"/>
                      </a:endParaRPr>
                    </a:p>
                  </a:txBody>
                  <a:tcPr marL="7620" marR="7620" marT="7620" marB="0" anchor="b"/>
                </a:tc>
                <a:extLst>
                  <a:ext uri="{0D108BD9-81ED-4DB2-BD59-A6C34878D82A}">
                    <a16:rowId xmlns:a16="http://schemas.microsoft.com/office/drawing/2014/main" val="698321860"/>
                  </a:ext>
                </a:extLst>
              </a:tr>
              <a:tr h="770979">
                <a:tc>
                  <a:txBody>
                    <a:bodyPr/>
                    <a:lstStyle/>
                    <a:p>
                      <a:pPr algn="ctr" fontAlgn="b"/>
                      <a:r>
                        <a:rPr lang="en-IN" sz="1100" b="0" u="none" strike="noStrike">
                          <a:ln>
                            <a:solidFill>
                              <a:sysClr val="windowText" lastClr="000000"/>
                            </a:solidFill>
                          </a:ln>
                          <a:effectLst/>
                          <a:latin typeface="Google Sans"/>
                        </a:rPr>
                        <a:t>Grand Total</a:t>
                      </a:r>
                      <a:endParaRPr lang="en-IN" sz="1100" b="0" i="0" u="none" strike="noStrike">
                        <a:ln>
                          <a:solidFill>
                            <a:sysClr val="windowText" lastClr="000000"/>
                          </a:solidFill>
                        </a:ln>
                        <a:solidFill>
                          <a:srgbClr val="000000"/>
                        </a:solidFill>
                        <a:effectLst/>
                        <a:latin typeface="Google Sans"/>
                      </a:endParaRPr>
                    </a:p>
                  </a:txBody>
                  <a:tcPr marL="7620" marR="7620" marT="7620" marB="0" anchor="b"/>
                </a:tc>
                <a:tc>
                  <a:txBody>
                    <a:bodyPr/>
                    <a:lstStyle/>
                    <a:p>
                      <a:pPr algn="ctr" fontAlgn="b"/>
                      <a:r>
                        <a:rPr lang="en-IN" sz="1100" b="0" u="none" strike="noStrike" dirty="0">
                          <a:ln>
                            <a:solidFill>
                              <a:sysClr val="windowText" lastClr="000000"/>
                            </a:solidFill>
                          </a:ln>
                          <a:effectLst/>
                          <a:latin typeface="Google Sans"/>
                        </a:rPr>
                        <a:t>1000</a:t>
                      </a:r>
                      <a:endParaRPr lang="en-IN" sz="1100" b="0" i="0" u="none" strike="noStrike" dirty="0">
                        <a:ln>
                          <a:solidFill>
                            <a:sysClr val="windowText" lastClr="000000"/>
                          </a:solidFill>
                        </a:ln>
                        <a:solidFill>
                          <a:srgbClr val="000000"/>
                        </a:solidFill>
                        <a:effectLst/>
                        <a:latin typeface="Google Sans"/>
                      </a:endParaRPr>
                    </a:p>
                  </a:txBody>
                  <a:tcPr marL="7620" marR="7620" marT="7620" marB="0" anchor="b"/>
                </a:tc>
                <a:extLst>
                  <a:ext uri="{0D108BD9-81ED-4DB2-BD59-A6C34878D82A}">
                    <a16:rowId xmlns:a16="http://schemas.microsoft.com/office/drawing/2014/main" val="3575640499"/>
                  </a:ext>
                </a:extLst>
              </a:tr>
            </a:tbl>
          </a:graphicData>
        </a:graphic>
      </p:graphicFrame>
      <p:sp>
        <p:nvSpPr>
          <p:cNvPr id="7" name="TextBox 6">
            <a:extLst>
              <a:ext uri="{FF2B5EF4-FFF2-40B4-BE49-F238E27FC236}">
                <a16:creationId xmlns:a16="http://schemas.microsoft.com/office/drawing/2014/main" id="{F631D0F7-9556-6C35-01A4-530BDC2CBB91}"/>
              </a:ext>
            </a:extLst>
          </p:cNvPr>
          <p:cNvSpPr txBox="1"/>
          <p:nvPr/>
        </p:nvSpPr>
        <p:spPr>
          <a:xfrm>
            <a:off x="876449" y="6031184"/>
            <a:ext cx="8499464" cy="400110"/>
          </a:xfrm>
          <a:prstGeom prst="rect">
            <a:avLst/>
          </a:prstGeom>
          <a:noFill/>
        </p:spPr>
        <p:txBody>
          <a:bodyPr wrap="square" rtlCol="0">
            <a:spAutoFit/>
          </a:bodyPr>
          <a:lstStyle/>
          <a:p>
            <a:r>
              <a:rPr lang="en-IN" sz="2000" dirty="0">
                <a:solidFill>
                  <a:schemeClr val="accent2">
                    <a:lumMod val="10000"/>
                  </a:schemeClr>
                </a:solidFill>
                <a:latin typeface="Google Sans"/>
              </a:rPr>
              <a:t>Max login is done in the month of Dec with downloaded content of 579 times. </a:t>
            </a:r>
          </a:p>
        </p:txBody>
      </p:sp>
    </p:spTree>
    <p:extLst>
      <p:ext uri="{BB962C8B-B14F-4D97-AF65-F5344CB8AC3E}">
        <p14:creationId xmlns:p14="http://schemas.microsoft.com/office/powerpoint/2010/main" val="1412607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EEAF3C-E481-5C9C-3E71-776AB64B6CD2}"/>
              </a:ext>
            </a:extLst>
          </p:cNvPr>
          <p:cNvSpPr>
            <a:spLocks noGrp="1"/>
          </p:cNvSpPr>
          <p:nvPr>
            <p:ph type="sldNum" sz="quarter" idx="12"/>
          </p:nvPr>
        </p:nvSpPr>
        <p:spPr/>
        <p:txBody>
          <a:bodyPr/>
          <a:lstStyle/>
          <a:p>
            <a:fld id="{CBD12358-51D2-46B3-9BDE-DF29528B9454}" type="slidenum">
              <a:rPr lang="en-US" smtClean="0"/>
              <a:t>19</a:t>
            </a:fld>
            <a:endParaRPr lang="en-US" dirty="0"/>
          </a:p>
        </p:txBody>
      </p:sp>
      <p:sp>
        <p:nvSpPr>
          <p:cNvPr id="6" name="TextBox 5">
            <a:extLst>
              <a:ext uri="{FF2B5EF4-FFF2-40B4-BE49-F238E27FC236}">
                <a16:creationId xmlns:a16="http://schemas.microsoft.com/office/drawing/2014/main" id="{5E052BAE-2F0B-FB13-1A79-D806EFB41DDF}"/>
              </a:ext>
            </a:extLst>
          </p:cNvPr>
          <p:cNvSpPr txBox="1"/>
          <p:nvPr/>
        </p:nvSpPr>
        <p:spPr>
          <a:xfrm>
            <a:off x="297712" y="394809"/>
            <a:ext cx="11238614" cy="1754326"/>
          </a:xfrm>
          <a:prstGeom prst="rect">
            <a:avLst/>
          </a:prstGeom>
          <a:noFill/>
        </p:spPr>
        <p:txBody>
          <a:bodyPr wrap="square">
            <a:spAutoFit/>
          </a:bodyPr>
          <a:lstStyle/>
          <a:p>
            <a:r>
              <a:rPr lang="en-IN" sz="5400" b="1" dirty="0">
                <a:solidFill>
                  <a:schemeClr val="accent2">
                    <a:lumMod val="25000"/>
                  </a:schemeClr>
                </a:solidFill>
                <a:latin typeface="Google Sans"/>
              </a:rPr>
              <a:t>5. </a:t>
            </a:r>
            <a:r>
              <a:rPr lang="en-IN" sz="5400" dirty="0">
                <a:latin typeface="Google Sans"/>
              </a:rPr>
              <a:t> </a:t>
            </a:r>
            <a:r>
              <a:rPr lang="en-IN" sz="5400" b="1" dirty="0">
                <a:solidFill>
                  <a:schemeClr val="accent2">
                    <a:lumMod val="25000"/>
                  </a:schemeClr>
                </a:solidFill>
                <a:latin typeface="Google Sans"/>
              </a:rPr>
              <a:t>Payment Preferences &amp; Regional Trends</a:t>
            </a:r>
            <a:r>
              <a:rPr lang="en-IN" sz="5400" dirty="0">
                <a:latin typeface="Google Sans"/>
              </a:rPr>
              <a:t>:</a:t>
            </a:r>
          </a:p>
        </p:txBody>
      </p:sp>
      <p:sp>
        <p:nvSpPr>
          <p:cNvPr id="8" name="TextBox 7">
            <a:extLst>
              <a:ext uri="{FF2B5EF4-FFF2-40B4-BE49-F238E27FC236}">
                <a16:creationId xmlns:a16="http://schemas.microsoft.com/office/drawing/2014/main" id="{F265B4F7-5939-C377-5D35-082F6C2C9393}"/>
              </a:ext>
            </a:extLst>
          </p:cNvPr>
          <p:cNvSpPr txBox="1"/>
          <p:nvPr/>
        </p:nvSpPr>
        <p:spPr>
          <a:xfrm>
            <a:off x="648585" y="2149135"/>
            <a:ext cx="9994605" cy="523220"/>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chemeClr val="accent2">
                    <a:lumMod val="25000"/>
                  </a:schemeClr>
                </a:solidFill>
                <a:latin typeface="Google Sans"/>
              </a:rPr>
              <a:t>Preferred payment methods by region</a:t>
            </a:r>
            <a:endParaRPr lang="en-IN" sz="2800" b="1" dirty="0">
              <a:solidFill>
                <a:schemeClr val="accent2">
                  <a:lumMod val="25000"/>
                </a:schemeClr>
              </a:solidFill>
              <a:latin typeface="Google Sans"/>
            </a:endParaRPr>
          </a:p>
        </p:txBody>
      </p:sp>
      <p:sp>
        <p:nvSpPr>
          <p:cNvPr id="10" name="TextBox 9">
            <a:extLst>
              <a:ext uri="{FF2B5EF4-FFF2-40B4-BE49-F238E27FC236}">
                <a16:creationId xmlns:a16="http://schemas.microsoft.com/office/drawing/2014/main" id="{A2B47B41-9897-5068-9EA8-0E16ABB9C070}"/>
              </a:ext>
            </a:extLst>
          </p:cNvPr>
          <p:cNvSpPr txBox="1"/>
          <p:nvPr/>
        </p:nvSpPr>
        <p:spPr>
          <a:xfrm>
            <a:off x="648585" y="2657037"/>
            <a:ext cx="10887739" cy="923330"/>
          </a:xfrm>
          <a:prstGeom prst="rect">
            <a:avLst/>
          </a:prstGeom>
          <a:noFill/>
        </p:spPr>
        <p:txBody>
          <a:bodyPr wrap="square">
            <a:spAutoFit/>
          </a:bodyPr>
          <a:lstStyle/>
          <a:p>
            <a:r>
              <a:rPr lang="en-US" dirty="0">
                <a:solidFill>
                  <a:schemeClr val="accent1">
                    <a:lumMod val="50000"/>
                  </a:schemeClr>
                </a:solidFill>
                <a:latin typeface="Google Sans"/>
              </a:rPr>
              <a:t>Preferred payment methods vary significantly by region, influenced by factors like digital infrastructure, consumer behavior, and local payment options. In general, credit and debit cards are widely used globally, while digital wallets and mobile payments are gaining popularity, particularly in Asia</a:t>
            </a:r>
            <a:endParaRPr lang="en-IN" dirty="0">
              <a:solidFill>
                <a:schemeClr val="accent1">
                  <a:lumMod val="50000"/>
                </a:schemeClr>
              </a:solidFill>
              <a:latin typeface="Google Sans"/>
            </a:endParaRPr>
          </a:p>
        </p:txBody>
      </p:sp>
      <p:graphicFrame>
        <p:nvGraphicFramePr>
          <p:cNvPr id="2" name="Chart 1">
            <a:extLst>
              <a:ext uri="{FF2B5EF4-FFF2-40B4-BE49-F238E27FC236}">
                <a16:creationId xmlns:a16="http://schemas.microsoft.com/office/drawing/2014/main" id="{6C049CC5-F24C-EE24-7BF8-9BFFF2468EAC}"/>
              </a:ext>
            </a:extLst>
          </p:cNvPr>
          <p:cNvGraphicFramePr>
            <a:graphicFrameLocks/>
          </p:cNvGraphicFramePr>
          <p:nvPr>
            <p:extLst>
              <p:ext uri="{D42A27DB-BD31-4B8C-83A1-F6EECF244321}">
                <p14:modId xmlns:p14="http://schemas.microsoft.com/office/powerpoint/2010/main" val="623231997"/>
              </p:ext>
            </p:extLst>
          </p:nvPr>
        </p:nvGraphicFramePr>
        <p:xfrm>
          <a:off x="797442" y="3580367"/>
          <a:ext cx="10497879" cy="252272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C67D7463-647C-12C8-A1A4-41C8B297E11B}"/>
              </a:ext>
            </a:extLst>
          </p:cNvPr>
          <p:cNvSpPr txBox="1"/>
          <p:nvPr/>
        </p:nvSpPr>
        <p:spPr>
          <a:xfrm>
            <a:off x="797442" y="5997990"/>
            <a:ext cx="9760688" cy="369332"/>
          </a:xfrm>
          <a:prstGeom prst="rect">
            <a:avLst/>
          </a:prstGeom>
          <a:noFill/>
        </p:spPr>
        <p:txBody>
          <a:bodyPr wrap="square" rtlCol="0">
            <a:spAutoFit/>
          </a:bodyPr>
          <a:lstStyle/>
          <a:p>
            <a:r>
              <a:rPr lang="en-IN" dirty="0">
                <a:solidFill>
                  <a:schemeClr val="accent2">
                    <a:lumMod val="10000"/>
                  </a:schemeClr>
                </a:solidFill>
                <a:latin typeface="Google Sans"/>
              </a:rPr>
              <a:t>In this bar graph the most preferred payment methods is PAYPAL with 48 % in UK Region. </a:t>
            </a:r>
          </a:p>
        </p:txBody>
      </p:sp>
    </p:spTree>
    <p:extLst>
      <p:ext uri="{BB962C8B-B14F-4D97-AF65-F5344CB8AC3E}">
        <p14:creationId xmlns:p14="http://schemas.microsoft.com/office/powerpoint/2010/main" val="1165901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D927C0-3DEB-417E-8BD0-C35EF8C667CA}"/>
              </a:ext>
            </a:extLst>
          </p:cNvPr>
          <p:cNvSpPr>
            <a:spLocks noGrp="1"/>
          </p:cNvSpPr>
          <p:nvPr>
            <p:ph type="title"/>
          </p:nvPr>
        </p:nvSpPr>
        <p:spPr>
          <a:xfrm>
            <a:off x="786092" y="839972"/>
            <a:ext cx="10619815" cy="1727789"/>
          </a:xfrm>
        </p:spPr>
        <p:txBody>
          <a:bodyPr>
            <a:noAutofit/>
          </a:bodyPr>
          <a:lstStyle/>
          <a:p>
            <a:r>
              <a:rPr lang="en-IN" sz="6000" dirty="0">
                <a:latin typeface="Google Sans"/>
              </a:rPr>
              <a:t>Streaming Service User Analysis</a:t>
            </a:r>
          </a:p>
        </p:txBody>
      </p:sp>
      <p:pic>
        <p:nvPicPr>
          <p:cNvPr id="12" name="Content Placeholder 11">
            <a:extLst>
              <a:ext uri="{FF2B5EF4-FFF2-40B4-BE49-F238E27FC236}">
                <a16:creationId xmlns:a16="http://schemas.microsoft.com/office/drawing/2014/main" id="{A2F365EF-5C7B-F486-DF95-1F297C2081D7}"/>
              </a:ext>
            </a:extLst>
          </p:cNvPr>
          <p:cNvPicPr>
            <a:picLocks noGrp="1" noChangeAspect="1"/>
          </p:cNvPicPr>
          <p:nvPr>
            <p:ph idx="1"/>
          </p:nvPr>
        </p:nvPicPr>
        <p:blipFill>
          <a:blip r:embed="rId3"/>
          <a:stretch>
            <a:fillRect/>
          </a:stretch>
        </p:blipFill>
        <p:spPr>
          <a:xfrm>
            <a:off x="6475228" y="3009015"/>
            <a:ext cx="4784651" cy="3226538"/>
          </a:xfrm>
        </p:spPr>
      </p:pic>
      <p:pic>
        <p:nvPicPr>
          <p:cNvPr id="14" name="Picture 13">
            <a:extLst>
              <a:ext uri="{FF2B5EF4-FFF2-40B4-BE49-F238E27FC236}">
                <a16:creationId xmlns:a16="http://schemas.microsoft.com/office/drawing/2014/main" id="{42D182CA-9139-FC50-BDE7-48D01603F88A}"/>
              </a:ext>
            </a:extLst>
          </p:cNvPr>
          <p:cNvPicPr>
            <a:picLocks noChangeAspect="1"/>
          </p:cNvPicPr>
          <p:nvPr/>
        </p:nvPicPr>
        <p:blipFill>
          <a:blip r:embed="rId4"/>
          <a:stretch>
            <a:fillRect/>
          </a:stretch>
        </p:blipFill>
        <p:spPr>
          <a:xfrm>
            <a:off x="932121" y="3009014"/>
            <a:ext cx="4688275" cy="3226539"/>
          </a:xfrm>
          <a:prstGeom prst="rect">
            <a:avLst/>
          </a:prstGeom>
        </p:spPr>
      </p:pic>
    </p:spTree>
    <p:extLst>
      <p:ext uri="{BB962C8B-B14F-4D97-AF65-F5344CB8AC3E}">
        <p14:creationId xmlns:p14="http://schemas.microsoft.com/office/powerpoint/2010/main" val="1282633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A6B2F6-4D41-637F-44CB-18D18953B88D}"/>
              </a:ext>
            </a:extLst>
          </p:cNvPr>
          <p:cNvSpPr>
            <a:spLocks noGrp="1"/>
          </p:cNvSpPr>
          <p:nvPr>
            <p:ph type="sldNum" sz="quarter" idx="12"/>
          </p:nvPr>
        </p:nvSpPr>
        <p:spPr/>
        <p:txBody>
          <a:bodyPr/>
          <a:lstStyle/>
          <a:p>
            <a:fld id="{CBD12358-51D2-46B3-9BDE-DF29528B9454}" type="slidenum">
              <a:rPr lang="en-US" smtClean="0"/>
              <a:t>20</a:t>
            </a:fld>
            <a:endParaRPr lang="en-US" dirty="0"/>
          </a:p>
        </p:txBody>
      </p:sp>
      <p:sp>
        <p:nvSpPr>
          <p:cNvPr id="6" name="TextBox 5">
            <a:extLst>
              <a:ext uri="{FF2B5EF4-FFF2-40B4-BE49-F238E27FC236}">
                <a16:creationId xmlns:a16="http://schemas.microsoft.com/office/drawing/2014/main" id="{EE5396C8-ADA6-5BB6-993C-5C90A6E77AE3}"/>
              </a:ext>
            </a:extLst>
          </p:cNvPr>
          <p:cNvSpPr txBox="1"/>
          <p:nvPr/>
        </p:nvSpPr>
        <p:spPr>
          <a:xfrm>
            <a:off x="754912" y="639357"/>
            <a:ext cx="9377915" cy="523220"/>
          </a:xfrm>
          <a:prstGeom prst="rect">
            <a:avLst/>
          </a:prstGeom>
          <a:noFill/>
        </p:spPr>
        <p:txBody>
          <a:bodyPr wrap="square">
            <a:spAutoFit/>
          </a:bodyPr>
          <a:lstStyle/>
          <a:p>
            <a:pPr marL="285750" indent="-285750">
              <a:buFont typeface="Arial" panose="020B0604020202020204" pitchFamily="34" charset="0"/>
              <a:buChar char="•"/>
            </a:pPr>
            <a:r>
              <a:rPr lang="en-IN" sz="2800" b="1" dirty="0">
                <a:solidFill>
                  <a:schemeClr val="accent2">
                    <a:lumMod val="25000"/>
                  </a:schemeClr>
                </a:solidFill>
                <a:latin typeface="Google Sans"/>
              </a:rPr>
              <a:t>Subscription trends by country</a:t>
            </a:r>
          </a:p>
        </p:txBody>
      </p:sp>
      <p:sp>
        <p:nvSpPr>
          <p:cNvPr id="3" name="TextBox 2">
            <a:extLst>
              <a:ext uri="{FF2B5EF4-FFF2-40B4-BE49-F238E27FC236}">
                <a16:creationId xmlns:a16="http://schemas.microsoft.com/office/drawing/2014/main" id="{998DA8A3-A434-69E8-7A70-1C0C9D0FC449}"/>
              </a:ext>
            </a:extLst>
          </p:cNvPr>
          <p:cNvSpPr txBox="1"/>
          <p:nvPr/>
        </p:nvSpPr>
        <p:spPr>
          <a:xfrm>
            <a:off x="822250" y="1306242"/>
            <a:ext cx="10455349" cy="707886"/>
          </a:xfrm>
          <a:prstGeom prst="rect">
            <a:avLst/>
          </a:prstGeom>
          <a:noFill/>
        </p:spPr>
        <p:txBody>
          <a:bodyPr wrap="square">
            <a:spAutoFit/>
          </a:bodyPr>
          <a:lstStyle/>
          <a:p>
            <a:r>
              <a:rPr lang="en-US" sz="2000" dirty="0">
                <a:solidFill>
                  <a:schemeClr val="accent1">
                    <a:lumMod val="50000"/>
                  </a:schemeClr>
                </a:solidFill>
                <a:latin typeface="Google Sans"/>
              </a:rPr>
              <a:t>In the entertainment industry, subscription trends vary significantly by country. While the United States is a large market for filmed entertainment. </a:t>
            </a:r>
            <a:endParaRPr lang="en-IN" sz="2000" dirty="0">
              <a:solidFill>
                <a:schemeClr val="accent1">
                  <a:lumMod val="50000"/>
                </a:schemeClr>
              </a:solidFill>
              <a:latin typeface="Google Sans"/>
            </a:endParaRPr>
          </a:p>
        </p:txBody>
      </p:sp>
      <p:graphicFrame>
        <p:nvGraphicFramePr>
          <p:cNvPr id="5" name="Chart 4">
            <a:extLst>
              <a:ext uri="{FF2B5EF4-FFF2-40B4-BE49-F238E27FC236}">
                <a16:creationId xmlns:a16="http://schemas.microsoft.com/office/drawing/2014/main" id="{F8A47DA6-CEC7-5E38-C7A6-F39A78A277D5}"/>
              </a:ext>
            </a:extLst>
          </p:cNvPr>
          <p:cNvGraphicFramePr>
            <a:graphicFrameLocks/>
          </p:cNvGraphicFramePr>
          <p:nvPr>
            <p:extLst>
              <p:ext uri="{D42A27DB-BD31-4B8C-83A1-F6EECF244321}">
                <p14:modId xmlns:p14="http://schemas.microsoft.com/office/powerpoint/2010/main" val="3867834187"/>
              </p:ext>
            </p:extLst>
          </p:nvPr>
        </p:nvGraphicFramePr>
        <p:xfrm>
          <a:off x="822250" y="2157793"/>
          <a:ext cx="9977830" cy="3553657"/>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8814C054-3628-158C-E38D-340E959E200D}"/>
              </a:ext>
            </a:extLst>
          </p:cNvPr>
          <p:cNvSpPr txBox="1"/>
          <p:nvPr/>
        </p:nvSpPr>
        <p:spPr>
          <a:xfrm>
            <a:off x="822250" y="5903033"/>
            <a:ext cx="9977830" cy="400110"/>
          </a:xfrm>
          <a:prstGeom prst="rect">
            <a:avLst/>
          </a:prstGeom>
          <a:noFill/>
        </p:spPr>
        <p:txBody>
          <a:bodyPr wrap="square" rtlCol="0">
            <a:spAutoFit/>
          </a:bodyPr>
          <a:lstStyle/>
          <a:p>
            <a:r>
              <a:rPr lang="en-IN" sz="2000" dirty="0">
                <a:solidFill>
                  <a:schemeClr val="accent2">
                    <a:lumMod val="10000"/>
                  </a:schemeClr>
                </a:solidFill>
                <a:latin typeface="Google Sans"/>
              </a:rPr>
              <a:t>In this bar graph the trends is in USA with 1890.42 subscription </a:t>
            </a:r>
          </a:p>
        </p:txBody>
      </p:sp>
    </p:spTree>
    <p:extLst>
      <p:ext uri="{BB962C8B-B14F-4D97-AF65-F5344CB8AC3E}">
        <p14:creationId xmlns:p14="http://schemas.microsoft.com/office/powerpoint/2010/main" val="1058131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7EFD9F-6E52-9F58-897F-3800DD5BC006}"/>
              </a:ext>
            </a:extLst>
          </p:cNvPr>
          <p:cNvSpPr>
            <a:spLocks noGrp="1"/>
          </p:cNvSpPr>
          <p:nvPr>
            <p:ph type="sldNum" sz="quarter" idx="12"/>
          </p:nvPr>
        </p:nvSpPr>
        <p:spPr/>
        <p:txBody>
          <a:bodyPr/>
          <a:lstStyle/>
          <a:p>
            <a:fld id="{CBD12358-51D2-46B3-9BDE-DF29528B9454}" type="slidenum">
              <a:rPr lang="en-US" smtClean="0"/>
              <a:t>21</a:t>
            </a:fld>
            <a:endParaRPr lang="en-US" dirty="0"/>
          </a:p>
        </p:txBody>
      </p:sp>
      <p:sp>
        <p:nvSpPr>
          <p:cNvPr id="6" name="TextBox 5">
            <a:extLst>
              <a:ext uri="{FF2B5EF4-FFF2-40B4-BE49-F238E27FC236}">
                <a16:creationId xmlns:a16="http://schemas.microsoft.com/office/drawing/2014/main" id="{38811837-BC7D-41E1-9635-BD8CFDDD53AF}"/>
              </a:ext>
            </a:extLst>
          </p:cNvPr>
          <p:cNvSpPr txBox="1"/>
          <p:nvPr/>
        </p:nvSpPr>
        <p:spPr>
          <a:xfrm>
            <a:off x="680484" y="484909"/>
            <a:ext cx="10781413" cy="523220"/>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chemeClr val="accent2">
                    <a:lumMod val="25000"/>
                  </a:schemeClr>
                </a:solidFill>
                <a:latin typeface="Google Sans"/>
              </a:rPr>
              <a:t>Language preferences and their correlation with engagement.</a:t>
            </a:r>
            <a:endParaRPr lang="en-IN" sz="2800" b="1" dirty="0">
              <a:solidFill>
                <a:schemeClr val="accent2">
                  <a:lumMod val="25000"/>
                </a:schemeClr>
              </a:solidFill>
              <a:latin typeface="Google Sans"/>
            </a:endParaRPr>
          </a:p>
        </p:txBody>
      </p:sp>
      <p:graphicFrame>
        <p:nvGraphicFramePr>
          <p:cNvPr id="2" name="Chart 1">
            <a:extLst>
              <a:ext uri="{FF2B5EF4-FFF2-40B4-BE49-F238E27FC236}">
                <a16:creationId xmlns:a16="http://schemas.microsoft.com/office/drawing/2014/main" id="{4218C518-E226-2386-A741-CDBE4F8429D3}"/>
              </a:ext>
            </a:extLst>
          </p:cNvPr>
          <p:cNvGraphicFramePr>
            <a:graphicFrameLocks/>
          </p:cNvGraphicFramePr>
          <p:nvPr>
            <p:extLst>
              <p:ext uri="{D42A27DB-BD31-4B8C-83A1-F6EECF244321}">
                <p14:modId xmlns:p14="http://schemas.microsoft.com/office/powerpoint/2010/main" val="1807157598"/>
              </p:ext>
            </p:extLst>
          </p:nvPr>
        </p:nvGraphicFramePr>
        <p:xfrm>
          <a:off x="747824" y="1329068"/>
          <a:ext cx="10224976" cy="370013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2D286AF1-F95E-7C58-11E4-320C6B1333A7}"/>
              </a:ext>
            </a:extLst>
          </p:cNvPr>
          <p:cNvSpPr txBox="1"/>
          <p:nvPr/>
        </p:nvSpPr>
        <p:spPr>
          <a:xfrm>
            <a:off x="988828" y="5442157"/>
            <a:ext cx="9983972" cy="707886"/>
          </a:xfrm>
          <a:prstGeom prst="rect">
            <a:avLst/>
          </a:prstGeom>
          <a:noFill/>
        </p:spPr>
        <p:txBody>
          <a:bodyPr wrap="square" rtlCol="0">
            <a:spAutoFit/>
          </a:bodyPr>
          <a:lstStyle/>
          <a:p>
            <a:r>
              <a:rPr lang="en-IN" sz="2000" dirty="0">
                <a:solidFill>
                  <a:schemeClr val="accent2">
                    <a:lumMod val="10000"/>
                  </a:schemeClr>
                </a:solidFill>
                <a:latin typeface="Google Sans"/>
              </a:rPr>
              <a:t>In this data set the most preferred language with the correlation with engagement is French with 46762. </a:t>
            </a:r>
          </a:p>
        </p:txBody>
      </p:sp>
    </p:spTree>
    <p:extLst>
      <p:ext uri="{BB962C8B-B14F-4D97-AF65-F5344CB8AC3E}">
        <p14:creationId xmlns:p14="http://schemas.microsoft.com/office/powerpoint/2010/main" val="2232368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57D379-8D31-852F-725B-EF46244D7233}"/>
              </a:ext>
            </a:extLst>
          </p:cNvPr>
          <p:cNvSpPr>
            <a:spLocks noGrp="1"/>
          </p:cNvSpPr>
          <p:nvPr>
            <p:ph type="sldNum" sz="quarter" idx="12"/>
          </p:nvPr>
        </p:nvSpPr>
        <p:spPr/>
        <p:txBody>
          <a:bodyPr/>
          <a:lstStyle/>
          <a:p>
            <a:fld id="{CBD12358-51D2-46B3-9BDE-DF29528B9454}" type="slidenum">
              <a:rPr lang="en-US" smtClean="0"/>
              <a:t>22</a:t>
            </a:fld>
            <a:endParaRPr lang="en-US" dirty="0"/>
          </a:p>
        </p:txBody>
      </p:sp>
      <p:sp>
        <p:nvSpPr>
          <p:cNvPr id="6" name="TextBox 5">
            <a:extLst>
              <a:ext uri="{FF2B5EF4-FFF2-40B4-BE49-F238E27FC236}">
                <a16:creationId xmlns:a16="http://schemas.microsoft.com/office/drawing/2014/main" id="{78082713-C6D7-25B0-0124-E51E64654456}"/>
              </a:ext>
            </a:extLst>
          </p:cNvPr>
          <p:cNvSpPr txBox="1"/>
          <p:nvPr/>
        </p:nvSpPr>
        <p:spPr>
          <a:xfrm>
            <a:off x="435935" y="2601064"/>
            <a:ext cx="4327452" cy="1107996"/>
          </a:xfrm>
          <a:prstGeom prst="rect">
            <a:avLst/>
          </a:prstGeom>
          <a:noFill/>
        </p:spPr>
        <p:txBody>
          <a:bodyPr wrap="square">
            <a:spAutoFit/>
          </a:bodyPr>
          <a:lstStyle/>
          <a:p>
            <a:r>
              <a:rPr lang="en-IN" sz="6600" b="1" dirty="0">
                <a:solidFill>
                  <a:schemeClr val="accent2">
                    <a:lumMod val="25000"/>
                  </a:schemeClr>
                </a:solidFill>
                <a:latin typeface="Google Sans"/>
              </a:rPr>
              <a:t>Conclusion</a:t>
            </a:r>
          </a:p>
        </p:txBody>
      </p:sp>
      <p:sp>
        <p:nvSpPr>
          <p:cNvPr id="3" name="TextBox 2">
            <a:extLst>
              <a:ext uri="{FF2B5EF4-FFF2-40B4-BE49-F238E27FC236}">
                <a16:creationId xmlns:a16="http://schemas.microsoft.com/office/drawing/2014/main" id="{D43296C9-F0A4-C678-EA2E-1A489E66EA3C}"/>
              </a:ext>
            </a:extLst>
          </p:cNvPr>
          <p:cNvSpPr txBox="1"/>
          <p:nvPr/>
        </p:nvSpPr>
        <p:spPr>
          <a:xfrm>
            <a:off x="4763387" y="428178"/>
            <a:ext cx="6584211" cy="6001643"/>
          </a:xfrm>
          <a:prstGeom prst="rect">
            <a:avLst/>
          </a:prstGeom>
          <a:noFill/>
        </p:spPr>
        <p:txBody>
          <a:bodyPr wrap="square">
            <a:spAutoFit/>
          </a:bodyPr>
          <a:lstStyle/>
          <a:p>
            <a:r>
              <a:rPr lang="en-US" sz="2400" dirty="0">
                <a:solidFill>
                  <a:schemeClr val="accent1">
                    <a:lumMod val="50000"/>
                  </a:schemeClr>
                </a:solidFill>
                <a:latin typeface="Google Sans"/>
              </a:rPr>
              <a:t>In summary, the "Streaming Service User Analysis" project effectively utilized Microsoft Excel to dissect and understand user behaviors and engagement patterns within a streaming platform. By examining a comprehensive dataset encompassing user demographics, activity metrics, content preferences, and device usage, the analysis unveiled critical insights into how users interact with the service. These findings not only highlight prevailing consumption trends but also offer actionable intelligence to enhance user experience, personalize content delivery, and inform strategic business decisions. Moving forward, leveraging these insights can drive targeted improvements, fostering increased user satisfaction and loyalty in an increasingly competitive streaming landscape.​</a:t>
            </a:r>
            <a:endParaRPr lang="en-IN" sz="2400" dirty="0">
              <a:solidFill>
                <a:schemeClr val="accent1">
                  <a:lumMod val="50000"/>
                </a:schemeClr>
              </a:solidFill>
              <a:latin typeface="Google Sans"/>
            </a:endParaRPr>
          </a:p>
        </p:txBody>
      </p:sp>
    </p:spTree>
    <p:extLst>
      <p:ext uri="{BB962C8B-B14F-4D97-AF65-F5344CB8AC3E}">
        <p14:creationId xmlns:p14="http://schemas.microsoft.com/office/powerpoint/2010/main" val="581590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ctrTitle"/>
          </p:nvPr>
        </p:nvSpPr>
        <p:spPr>
          <a:xfrm>
            <a:off x="4025912" y="2456119"/>
            <a:ext cx="4310014" cy="1332357"/>
          </a:xfrm>
          <a:noFill/>
        </p:spPr>
        <p:txBody>
          <a:bodyPr anchor="b">
            <a:noAutofit/>
          </a:bodyPr>
          <a:lstStyle/>
          <a:p>
            <a:r>
              <a:rPr lang="en-US" dirty="0"/>
              <a:t>Thank you</a:t>
            </a:r>
          </a:p>
        </p:txBody>
      </p:sp>
    </p:spTree>
    <p:extLst>
      <p:ext uri="{BB962C8B-B14F-4D97-AF65-F5344CB8AC3E}">
        <p14:creationId xmlns:p14="http://schemas.microsoft.com/office/powerpoint/2010/main" val="375161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41D06-FC26-499E-DF62-826AF2ABBD0A}"/>
              </a:ext>
            </a:extLst>
          </p:cNvPr>
          <p:cNvSpPr>
            <a:spLocks noGrp="1"/>
          </p:cNvSpPr>
          <p:nvPr>
            <p:ph type="title"/>
          </p:nvPr>
        </p:nvSpPr>
        <p:spPr>
          <a:xfrm>
            <a:off x="467833" y="1552352"/>
            <a:ext cx="4524791" cy="2519917"/>
          </a:xfrm>
        </p:spPr>
        <p:txBody>
          <a:bodyPr>
            <a:normAutofit/>
          </a:bodyPr>
          <a:lstStyle/>
          <a:p>
            <a:r>
              <a:rPr lang="en-IN" sz="6000" dirty="0">
                <a:latin typeface="Google Sans"/>
              </a:rPr>
              <a:t>Introduction </a:t>
            </a:r>
          </a:p>
        </p:txBody>
      </p:sp>
      <p:sp>
        <p:nvSpPr>
          <p:cNvPr id="4" name="Slide Number Placeholder 3">
            <a:extLst>
              <a:ext uri="{FF2B5EF4-FFF2-40B4-BE49-F238E27FC236}">
                <a16:creationId xmlns:a16="http://schemas.microsoft.com/office/drawing/2014/main" id="{BF4099C2-8157-89F6-AAAA-3B87974B9A27}"/>
              </a:ext>
            </a:extLst>
          </p:cNvPr>
          <p:cNvSpPr>
            <a:spLocks noGrp="1"/>
          </p:cNvSpPr>
          <p:nvPr>
            <p:ph type="sldNum" sz="quarter" idx="12"/>
          </p:nvPr>
        </p:nvSpPr>
        <p:spPr/>
        <p:txBody>
          <a:bodyPr/>
          <a:lstStyle/>
          <a:p>
            <a:fld id="{CBD12358-51D2-46B3-9BDE-DF29528B9454}" type="slidenum">
              <a:rPr lang="en-US" smtClean="0"/>
              <a:t>3</a:t>
            </a:fld>
            <a:endParaRPr lang="en-US" dirty="0"/>
          </a:p>
        </p:txBody>
      </p:sp>
      <p:sp>
        <p:nvSpPr>
          <p:cNvPr id="6" name="TextBox 5">
            <a:extLst>
              <a:ext uri="{FF2B5EF4-FFF2-40B4-BE49-F238E27FC236}">
                <a16:creationId xmlns:a16="http://schemas.microsoft.com/office/drawing/2014/main" id="{EB716F1F-DABD-BB70-16DD-F1D640A2CB18}"/>
              </a:ext>
            </a:extLst>
          </p:cNvPr>
          <p:cNvSpPr txBox="1"/>
          <p:nvPr/>
        </p:nvSpPr>
        <p:spPr>
          <a:xfrm>
            <a:off x="4684279" y="595423"/>
            <a:ext cx="7126488" cy="5516318"/>
          </a:xfrm>
          <a:prstGeom prst="rect">
            <a:avLst/>
          </a:prstGeom>
          <a:noFill/>
        </p:spPr>
        <p:txBody>
          <a:bodyPr wrap="square">
            <a:spAutoFit/>
          </a:bodyPr>
          <a:lstStyle/>
          <a:p>
            <a:pPr>
              <a:lnSpc>
                <a:spcPct val="107000"/>
              </a:lnSpc>
              <a:spcAft>
                <a:spcPts val="800"/>
              </a:spcAft>
              <a:buNone/>
            </a:pPr>
            <a:r>
              <a:rPr lang="en-IN" sz="1800" b="1" kern="100" dirty="0">
                <a:solidFill>
                  <a:schemeClr val="accent1">
                    <a:lumMod val="50000"/>
                  </a:schemeClr>
                </a:solidFill>
                <a:effectLst/>
                <a:latin typeface="Google Sans"/>
                <a:ea typeface="Calibri" panose="020F0502020204030204" pitchFamily="34" charset="0"/>
                <a:cs typeface="Cordia New" panose="020B0304020202020204" pitchFamily="34" charset="-34"/>
              </a:rPr>
              <a:t> </a:t>
            </a:r>
          </a:p>
          <a:p>
            <a:pPr>
              <a:lnSpc>
                <a:spcPct val="107000"/>
              </a:lnSpc>
              <a:spcAft>
                <a:spcPts val="800"/>
              </a:spcAft>
            </a:pPr>
            <a:r>
              <a:rPr lang="en-IN" sz="1800" b="1" kern="100" dirty="0">
                <a:solidFill>
                  <a:schemeClr val="accent1">
                    <a:lumMod val="50000"/>
                  </a:schemeClr>
                </a:solidFill>
                <a:effectLst/>
                <a:latin typeface="Google Sans"/>
                <a:ea typeface="Calibri" panose="020F0502020204030204" pitchFamily="34" charset="0"/>
                <a:cs typeface="Cordia New" panose="020B0304020202020204" pitchFamily="34" charset="-34"/>
              </a:rPr>
              <a:t>The "Streaming Service User Analysis" project leverages Microsoft Excel to conduct an in-depth examination of user behaviour and engagement within a streaming platform. The dataset encompasses a wide array of user-centric information, including identifiers (User ID, Username), activity timestamps (Join Date, Last Login), financial details (Monthly Price, Payment Method), content interaction metrics (Watch Hours, Favourite Genre, Total Movies and Series Watched, Recommended Content Count, Average Rating Given), device usage (Active Devices, Profile Count, First Device Used), user preferences (Language Preference, Has Downloaded Content, Primary Watch Time), demographic data (Country Name, Age Group), and engagement indicators (Parental Controls, Membership Status, Loyalty Points). By systematically analysing these variables, the project aims to uncover patterns and trends in user preferences and behaviours. Such insights are instrumental in enhancing user experience through personalized content recommendations, optimizing platform features, and informing strategic business decisions to drive user retention and satisfaction.</a:t>
            </a:r>
          </a:p>
        </p:txBody>
      </p:sp>
    </p:spTree>
    <p:extLst>
      <p:ext uri="{BB962C8B-B14F-4D97-AF65-F5344CB8AC3E}">
        <p14:creationId xmlns:p14="http://schemas.microsoft.com/office/powerpoint/2010/main" val="445317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A8A9-D4BF-72A7-4EF9-B21DA9B06C0C}"/>
              </a:ext>
            </a:extLst>
          </p:cNvPr>
          <p:cNvSpPr>
            <a:spLocks noGrp="1"/>
          </p:cNvSpPr>
          <p:nvPr>
            <p:ph type="title"/>
          </p:nvPr>
        </p:nvSpPr>
        <p:spPr/>
        <p:txBody>
          <a:bodyPr/>
          <a:lstStyle/>
          <a:p>
            <a:r>
              <a:rPr lang="en-IN" dirty="0">
                <a:latin typeface="Google Sans"/>
                <a:cs typeface="Arial" panose="020B0604020202020204" pitchFamily="34" charset="0"/>
              </a:rPr>
              <a:t>Approach</a:t>
            </a:r>
            <a:endParaRPr lang="en-IN" dirty="0">
              <a:latin typeface="Google Sans"/>
            </a:endParaRPr>
          </a:p>
        </p:txBody>
      </p:sp>
      <p:sp>
        <p:nvSpPr>
          <p:cNvPr id="4" name="Slide Number Placeholder 3">
            <a:extLst>
              <a:ext uri="{FF2B5EF4-FFF2-40B4-BE49-F238E27FC236}">
                <a16:creationId xmlns:a16="http://schemas.microsoft.com/office/drawing/2014/main" id="{0779E376-B915-CD49-FA13-E44BA1FB7C48}"/>
              </a:ext>
            </a:extLst>
          </p:cNvPr>
          <p:cNvSpPr>
            <a:spLocks noGrp="1"/>
          </p:cNvSpPr>
          <p:nvPr>
            <p:ph type="sldNum" sz="quarter" idx="12"/>
          </p:nvPr>
        </p:nvSpPr>
        <p:spPr/>
        <p:txBody>
          <a:bodyPr/>
          <a:lstStyle/>
          <a:p>
            <a:fld id="{CBD12358-51D2-46B3-9BDE-DF29528B9454}" type="slidenum">
              <a:rPr lang="en-US" smtClean="0"/>
              <a:t>4</a:t>
            </a:fld>
            <a:endParaRPr lang="en-US" dirty="0"/>
          </a:p>
        </p:txBody>
      </p:sp>
      <p:sp>
        <p:nvSpPr>
          <p:cNvPr id="6" name="TextBox 5">
            <a:extLst>
              <a:ext uri="{FF2B5EF4-FFF2-40B4-BE49-F238E27FC236}">
                <a16:creationId xmlns:a16="http://schemas.microsoft.com/office/drawing/2014/main" id="{CBF2D144-7D44-3A58-9294-9BC7DC568F91}"/>
              </a:ext>
            </a:extLst>
          </p:cNvPr>
          <p:cNvSpPr txBox="1"/>
          <p:nvPr/>
        </p:nvSpPr>
        <p:spPr>
          <a:xfrm>
            <a:off x="4992624" y="1234755"/>
            <a:ext cx="6881924" cy="4031873"/>
          </a:xfrm>
          <a:prstGeom prst="rect">
            <a:avLst/>
          </a:prstGeom>
          <a:noFill/>
        </p:spPr>
        <p:txBody>
          <a:bodyPr wrap="square">
            <a:spAutoFit/>
          </a:bodyPr>
          <a:lstStyle/>
          <a:p>
            <a:pPr>
              <a:buAutoNum type="arabicPeriod"/>
            </a:pPr>
            <a:r>
              <a:rPr lang="en-IN" sz="3200" dirty="0">
                <a:solidFill>
                  <a:schemeClr val="accent1">
                    <a:lumMod val="50000"/>
                  </a:schemeClr>
                </a:solidFill>
                <a:latin typeface="Google Sans"/>
                <a:cs typeface="Arial" panose="020B0604020202020204" pitchFamily="34" charset="0"/>
              </a:rPr>
              <a:t>Downloaded the data set</a:t>
            </a:r>
          </a:p>
          <a:p>
            <a:pPr>
              <a:buFont typeface="Wingdings 3" charset="2"/>
              <a:buAutoNum type="arabicPeriod"/>
            </a:pPr>
            <a:r>
              <a:rPr lang="en-IN" sz="3200" dirty="0">
                <a:solidFill>
                  <a:schemeClr val="accent1">
                    <a:lumMod val="50000"/>
                  </a:schemeClr>
                </a:solidFill>
                <a:latin typeface="Google Sans"/>
                <a:cs typeface="Arial" panose="020B0604020202020204" pitchFamily="34" charset="0"/>
              </a:rPr>
              <a:t>Approach the solution by performing Ms Excel Formula.</a:t>
            </a:r>
          </a:p>
          <a:p>
            <a:pPr>
              <a:buFont typeface="Wingdings 3" charset="2"/>
              <a:buAutoNum type="arabicPeriod"/>
            </a:pPr>
            <a:r>
              <a:rPr lang="en-IN" sz="3200" dirty="0">
                <a:solidFill>
                  <a:schemeClr val="accent1">
                    <a:lumMod val="50000"/>
                  </a:schemeClr>
                </a:solidFill>
                <a:latin typeface="Google Sans"/>
                <a:cs typeface="Arial" panose="020B0604020202020204" pitchFamily="34" charset="0"/>
              </a:rPr>
              <a:t> Analyse the solution</a:t>
            </a:r>
          </a:p>
          <a:p>
            <a:pPr>
              <a:buFont typeface="Wingdings 3" charset="2"/>
              <a:buAutoNum type="arabicPeriod"/>
            </a:pPr>
            <a:r>
              <a:rPr lang="en-IN" sz="3200" dirty="0">
                <a:solidFill>
                  <a:schemeClr val="accent1">
                    <a:lumMod val="50000"/>
                  </a:schemeClr>
                </a:solidFill>
                <a:latin typeface="Google Sans"/>
                <a:cs typeface="Arial" panose="020B0604020202020204" pitchFamily="34" charset="0"/>
              </a:rPr>
              <a:t>Data Examination.</a:t>
            </a:r>
          </a:p>
          <a:p>
            <a:pPr>
              <a:buFont typeface="Wingdings 3" charset="2"/>
              <a:buAutoNum type="arabicPeriod"/>
            </a:pPr>
            <a:r>
              <a:rPr lang="en-US" sz="3200" dirty="0">
                <a:solidFill>
                  <a:schemeClr val="accent1">
                    <a:lumMod val="50000"/>
                  </a:schemeClr>
                </a:solidFill>
                <a:latin typeface="Google Sans"/>
                <a:cs typeface="Arial" panose="020B0604020202020204" pitchFamily="34" charset="0"/>
              </a:rPr>
              <a:t>Columns Simplification</a:t>
            </a:r>
          </a:p>
          <a:p>
            <a:pPr>
              <a:buFont typeface="Wingdings 3" charset="2"/>
              <a:buAutoNum type="arabicPeriod"/>
            </a:pPr>
            <a:r>
              <a:rPr lang="en-US" sz="3200" dirty="0">
                <a:solidFill>
                  <a:schemeClr val="accent1">
                    <a:lumMod val="50000"/>
                  </a:schemeClr>
                </a:solidFill>
                <a:latin typeface="Google Sans"/>
                <a:cs typeface="Arial" panose="020B0604020202020204" pitchFamily="34" charset="0"/>
              </a:rPr>
              <a:t>Data Summary</a:t>
            </a:r>
          </a:p>
          <a:p>
            <a:pPr>
              <a:buFont typeface="Wingdings 3" charset="2"/>
              <a:buAutoNum type="arabicPeriod"/>
            </a:pPr>
            <a:r>
              <a:rPr lang="en-US" sz="3200" dirty="0">
                <a:solidFill>
                  <a:schemeClr val="accent1">
                    <a:lumMod val="50000"/>
                  </a:schemeClr>
                </a:solidFill>
                <a:latin typeface="Google Sans"/>
                <a:cs typeface="Arial" panose="020B0604020202020204" pitchFamily="34" charset="0"/>
              </a:rPr>
              <a:t>Insight generation</a:t>
            </a:r>
          </a:p>
        </p:txBody>
      </p:sp>
    </p:spTree>
    <p:extLst>
      <p:ext uri="{BB962C8B-B14F-4D97-AF65-F5344CB8AC3E}">
        <p14:creationId xmlns:p14="http://schemas.microsoft.com/office/powerpoint/2010/main" val="2083995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9C38F-06C1-98CA-91C5-7628A90E48A3}"/>
              </a:ext>
            </a:extLst>
          </p:cNvPr>
          <p:cNvSpPr>
            <a:spLocks noGrp="1"/>
          </p:cNvSpPr>
          <p:nvPr>
            <p:ph type="title"/>
          </p:nvPr>
        </p:nvSpPr>
        <p:spPr>
          <a:xfrm>
            <a:off x="542260" y="850392"/>
            <a:ext cx="4635796" cy="4800600"/>
          </a:xfrm>
        </p:spPr>
        <p:txBody>
          <a:bodyPr>
            <a:normAutofit/>
          </a:bodyPr>
          <a:lstStyle/>
          <a:p>
            <a:r>
              <a:rPr lang="en-IN" sz="6000" dirty="0">
                <a:latin typeface="Google Sans"/>
              </a:rPr>
              <a:t>Data Cleaning steps-</a:t>
            </a:r>
          </a:p>
        </p:txBody>
      </p:sp>
      <p:sp>
        <p:nvSpPr>
          <p:cNvPr id="4" name="Slide Number Placeholder 3">
            <a:extLst>
              <a:ext uri="{FF2B5EF4-FFF2-40B4-BE49-F238E27FC236}">
                <a16:creationId xmlns:a16="http://schemas.microsoft.com/office/drawing/2014/main" id="{ED442641-6B87-2370-2198-BAE2170CF249}"/>
              </a:ext>
            </a:extLst>
          </p:cNvPr>
          <p:cNvSpPr>
            <a:spLocks noGrp="1"/>
          </p:cNvSpPr>
          <p:nvPr>
            <p:ph type="sldNum" sz="quarter" idx="12"/>
          </p:nvPr>
        </p:nvSpPr>
        <p:spPr/>
        <p:txBody>
          <a:bodyPr/>
          <a:lstStyle/>
          <a:p>
            <a:fld id="{CBD12358-51D2-46B3-9BDE-DF29528B9454}" type="slidenum">
              <a:rPr lang="en-US" smtClean="0"/>
              <a:t>5</a:t>
            </a:fld>
            <a:endParaRPr lang="en-US" dirty="0"/>
          </a:p>
        </p:txBody>
      </p:sp>
      <p:sp>
        <p:nvSpPr>
          <p:cNvPr id="6" name="TextBox 5">
            <a:extLst>
              <a:ext uri="{FF2B5EF4-FFF2-40B4-BE49-F238E27FC236}">
                <a16:creationId xmlns:a16="http://schemas.microsoft.com/office/drawing/2014/main" id="{D04C8AC6-43FB-FF3E-6069-B906CABFFA34}"/>
              </a:ext>
            </a:extLst>
          </p:cNvPr>
          <p:cNvSpPr txBox="1"/>
          <p:nvPr/>
        </p:nvSpPr>
        <p:spPr>
          <a:xfrm>
            <a:off x="5324253" y="850392"/>
            <a:ext cx="6097772" cy="5164171"/>
          </a:xfrm>
          <a:prstGeom prst="rect">
            <a:avLst/>
          </a:prstGeom>
          <a:noFill/>
        </p:spPr>
        <p:txBody>
          <a:bodyPr wrap="square">
            <a:spAutoFit/>
          </a:bodyPr>
          <a:lstStyle/>
          <a:p>
            <a:pPr marL="342900" lvl="0" indent="-342900">
              <a:lnSpc>
                <a:spcPct val="115000"/>
              </a:lnSpc>
              <a:buFont typeface="+mj-lt"/>
              <a:buAutoNum type="arabicPeriod"/>
            </a:pPr>
            <a:r>
              <a:rPr lang="en-US" sz="2400" kern="100" dirty="0">
                <a:solidFill>
                  <a:schemeClr val="accent1">
                    <a:lumMod val="50000"/>
                  </a:schemeClr>
                </a:solidFill>
                <a:effectLst/>
                <a:latin typeface="Google Sans"/>
                <a:ea typeface="Calibri" panose="020F0502020204030204" pitchFamily="34" charset="0"/>
                <a:cs typeface="Mangal" panose="02040503050203030202" pitchFamily="18" charset="0"/>
              </a:rPr>
              <a:t>Encrypted the data and saved as save file in the desktop.</a:t>
            </a:r>
            <a:endParaRPr lang="en-IN" sz="2400" kern="100" dirty="0">
              <a:solidFill>
                <a:schemeClr val="accent1">
                  <a:lumMod val="50000"/>
                </a:schemeClr>
              </a:solidFill>
              <a:effectLst/>
              <a:latin typeface="Google Sans"/>
              <a:ea typeface="Calibri" panose="020F0502020204030204" pitchFamily="34" charset="0"/>
              <a:cs typeface="Mangal" panose="02040503050203030202" pitchFamily="18" charset="0"/>
            </a:endParaRPr>
          </a:p>
          <a:p>
            <a:pPr marL="342900" lvl="0" indent="-342900">
              <a:lnSpc>
                <a:spcPct val="115000"/>
              </a:lnSpc>
              <a:buFont typeface="+mj-lt"/>
              <a:buAutoNum type="arabicPeriod"/>
            </a:pPr>
            <a:r>
              <a:rPr lang="en-US" sz="2400" kern="100" dirty="0">
                <a:solidFill>
                  <a:schemeClr val="accent1">
                    <a:lumMod val="50000"/>
                  </a:schemeClr>
                </a:solidFill>
                <a:effectLst/>
                <a:latin typeface="Google Sans"/>
                <a:ea typeface="Calibri" panose="020F0502020204030204" pitchFamily="34" charset="0"/>
                <a:cs typeface="Mangal" panose="02040503050203030202" pitchFamily="18" charset="0"/>
              </a:rPr>
              <a:t>Bordered the date with grid lines. </a:t>
            </a:r>
            <a:endParaRPr lang="en-IN" sz="2400" kern="100" dirty="0">
              <a:solidFill>
                <a:schemeClr val="accent1">
                  <a:lumMod val="50000"/>
                </a:schemeClr>
              </a:solidFill>
              <a:effectLst/>
              <a:latin typeface="Google Sans"/>
              <a:ea typeface="Calibri" panose="020F0502020204030204" pitchFamily="34" charset="0"/>
              <a:cs typeface="Mangal" panose="02040503050203030202" pitchFamily="18" charset="0"/>
            </a:endParaRPr>
          </a:p>
          <a:p>
            <a:pPr marL="342900" lvl="0" indent="-342900">
              <a:lnSpc>
                <a:spcPct val="115000"/>
              </a:lnSpc>
              <a:buFont typeface="+mj-lt"/>
              <a:buAutoNum type="arabicPeriod"/>
            </a:pPr>
            <a:r>
              <a:rPr lang="en-US" sz="2400" kern="100" dirty="0">
                <a:solidFill>
                  <a:schemeClr val="accent1">
                    <a:lumMod val="50000"/>
                  </a:schemeClr>
                </a:solidFill>
                <a:effectLst/>
                <a:latin typeface="Google Sans"/>
                <a:ea typeface="Calibri" panose="020F0502020204030204" pitchFamily="34" charset="0"/>
                <a:cs typeface="Mangal" panose="02040503050203030202" pitchFamily="18" charset="0"/>
              </a:rPr>
              <a:t>The row which contains number values is align with center alignment. </a:t>
            </a:r>
            <a:endParaRPr lang="en-IN" sz="2400" kern="100" dirty="0">
              <a:solidFill>
                <a:schemeClr val="accent1">
                  <a:lumMod val="50000"/>
                </a:schemeClr>
              </a:solidFill>
              <a:effectLst/>
              <a:latin typeface="Google Sans"/>
              <a:ea typeface="Calibri" panose="020F0502020204030204" pitchFamily="34" charset="0"/>
              <a:cs typeface="Mangal" panose="02040503050203030202" pitchFamily="18" charset="0"/>
            </a:endParaRPr>
          </a:p>
          <a:p>
            <a:pPr marL="342900" lvl="0" indent="-342900">
              <a:lnSpc>
                <a:spcPct val="115000"/>
              </a:lnSpc>
              <a:buFont typeface="+mj-lt"/>
              <a:buAutoNum type="arabicPeriod"/>
            </a:pPr>
            <a:r>
              <a:rPr lang="en-US" sz="2400" kern="100" dirty="0">
                <a:solidFill>
                  <a:schemeClr val="accent1">
                    <a:lumMod val="50000"/>
                  </a:schemeClr>
                </a:solidFill>
                <a:effectLst/>
                <a:latin typeface="Google Sans"/>
                <a:ea typeface="Calibri" panose="020F0502020204030204" pitchFamily="34" charset="0"/>
                <a:cs typeface="Mangal" panose="02040503050203030202" pitchFamily="18" charset="0"/>
              </a:rPr>
              <a:t>The row which contains alphabet are align with left alignment. </a:t>
            </a:r>
            <a:endParaRPr lang="en-IN" sz="2400" kern="100" dirty="0">
              <a:solidFill>
                <a:schemeClr val="accent1">
                  <a:lumMod val="50000"/>
                </a:schemeClr>
              </a:solidFill>
              <a:effectLst/>
              <a:latin typeface="Google Sans"/>
              <a:ea typeface="Calibri" panose="020F0502020204030204" pitchFamily="34" charset="0"/>
              <a:cs typeface="Mangal" panose="02040503050203030202" pitchFamily="18" charset="0"/>
            </a:endParaRPr>
          </a:p>
          <a:p>
            <a:pPr marL="342900" lvl="0" indent="-342900">
              <a:lnSpc>
                <a:spcPct val="115000"/>
              </a:lnSpc>
              <a:buFont typeface="+mj-lt"/>
              <a:buAutoNum type="arabicPeriod"/>
            </a:pPr>
            <a:r>
              <a:rPr lang="en-US" sz="2400" kern="100" dirty="0">
                <a:solidFill>
                  <a:schemeClr val="accent1">
                    <a:lumMod val="50000"/>
                  </a:schemeClr>
                </a:solidFill>
                <a:effectLst/>
                <a:latin typeface="Google Sans"/>
                <a:ea typeface="Calibri" panose="020F0502020204030204" pitchFamily="34" charset="0"/>
                <a:cs typeface="Mangal" panose="02040503050203030202" pitchFamily="18" charset="0"/>
              </a:rPr>
              <a:t>The header line is highlighted by bold alignment and filled the color in it. </a:t>
            </a:r>
            <a:endParaRPr lang="en-IN" sz="2400" kern="100" dirty="0">
              <a:solidFill>
                <a:schemeClr val="accent1">
                  <a:lumMod val="50000"/>
                </a:schemeClr>
              </a:solidFill>
              <a:effectLst/>
              <a:latin typeface="Google Sans"/>
              <a:ea typeface="Calibri" panose="020F0502020204030204" pitchFamily="34" charset="0"/>
              <a:cs typeface="Mangal" panose="02040503050203030202" pitchFamily="18" charset="0"/>
            </a:endParaRPr>
          </a:p>
          <a:p>
            <a:pPr marL="342900" lvl="0" indent="-342900">
              <a:lnSpc>
                <a:spcPct val="115000"/>
              </a:lnSpc>
              <a:buFont typeface="+mj-lt"/>
              <a:buAutoNum type="arabicPeriod"/>
            </a:pPr>
            <a:r>
              <a:rPr lang="en-US" sz="2400" kern="100" dirty="0">
                <a:solidFill>
                  <a:schemeClr val="accent1">
                    <a:lumMod val="50000"/>
                  </a:schemeClr>
                </a:solidFill>
                <a:effectLst/>
                <a:latin typeface="Google Sans"/>
                <a:ea typeface="Calibri" panose="020F0502020204030204" pitchFamily="34" charset="0"/>
                <a:cs typeface="Mangal" panose="02040503050203030202" pitchFamily="18" charset="0"/>
              </a:rPr>
              <a:t>This data contains 1000 rows and 23 columns in it. </a:t>
            </a:r>
            <a:endParaRPr lang="en-IN" sz="2400" kern="100" dirty="0">
              <a:solidFill>
                <a:schemeClr val="accent1">
                  <a:lumMod val="50000"/>
                </a:schemeClr>
              </a:solidFill>
              <a:effectLst/>
              <a:latin typeface="Google Sans"/>
              <a:ea typeface="Calibri" panose="020F0502020204030204" pitchFamily="34" charset="0"/>
              <a:cs typeface="Mangal" panose="02040503050203030202" pitchFamily="18" charset="0"/>
            </a:endParaRPr>
          </a:p>
          <a:p>
            <a:pPr marL="342900" lvl="0" indent="-342900">
              <a:lnSpc>
                <a:spcPct val="115000"/>
              </a:lnSpc>
              <a:spcAft>
                <a:spcPts val="800"/>
              </a:spcAft>
              <a:buFont typeface="+mj-lt"/>
              <a:buAutoNum type="arabicPeriod"/>
            </a:pPr>
            <a:r>
              <a:rPr lang="en-US" sz="2400" kern="100" dirty="0">
                <a:solidFill>
                  <a:schemeClr val="accent1">
                    <a:lumMod val="50000"/>
                  </a:schemeClr>
                </a:solidFill>
                <a:effectLst/>
                <a:latin typeface="Google Sans"/>
                <a:ea typeface="Calibri" panose="020F0502020204030204" pitchFamily="34" charset="0"/>
                <a:cs typeface="Mangal" panose="02040503050203030202" pitchFamily="18" charset="0"/>
              </a:rPr>
              <a:t>There is no blank or N/A cell.</a:t>
            </a:r>
            <a:endParaRPr lang="en-IN" sz="2400" kern="100" dirty="0">
              <a:solidFill>
                <a:schemeClr val="accent1">
                  <a:lumMod val="50000"/>
                </a:schemeClr>
              </a:solidFill>
              <a:effectLst/>
              <a:latin typeface="Google Sans"/>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303955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65AF-5A72-F02D-EF50-A210A63305B8}"/>
              </a:ext>
            </a:extLst>
          </p:cNvPr>
          <p:cNvSpPr>
            <a:spLocks noGrp="1"/>
          </p:cNvSpPr>
          <p:nvPr>
            <p:ph type="title"/>
          </p:nvPr>
        </p:nvSpPr>
        <p:spPr>
          <a:xfrm>
            <a:off x="733647" y="850392"/>
            <a:ext cx="4258977" cy="4800600"/>
          </a:xfrm>
        </p:spPr>
        <p:txBody>
          <a:bodyPr>
            <a:normAutofit/>
          </a:bodyPr>
          <a:lstStyle/>
          <a:p>
            <a:r>
              <a:rPr lang="en-IN" sz="6600" dirty="0">
                <a:latin typeface="Google Sans"/>
                <a:cs typeface="Arial" panose="020B0604020202020204" pitchFamily="34" charset="0"/>
              </a:rPr>
              <a:t>Tech-Stack Used</a:t>
            </a:r>
          </a:p>
        </p:txBody>
      </p:sp>
      <p:sp>
        <p:nvSpPr>
          <p:cNvPr id="4" name="Slide Number Placeholder 3">
            <a:extLst>
              <a:ext uri="{FF2B5EF4-FFF2-40B4-BE49-F238E27FC236}">
                <a16:creationId xmlns:a16="http://schemas.microsoft.com/office/drawing/2014/main" id="{F4518454-B2F7-E7DF-4786-54418AA3A60C}"/>
              </a:ext>
            </a:extLst>
          </p:cNvPr>
          <p:cNvSpPr>
            <a:spLocks noGrp="1"/>
          </p:cNvSpPr>
          <p:nvPr>
            <p:ph type="sldNum" sz="quarter" idx="12"/>
          </p:nvPr>
        </p:nvSpPr>
        <p:spPr/>
        <p:txBody>
          <a:bodyPr/>
          <a:lstStyle/>
          <a:p>
            <a:fld id="{CBD12358-51D2-46B3-9BDE-DF29528B9454}" type="slidenum">
              <a:rPr lang="en-US" smtClean="0"/>
              <a:t>6</a:t>
            </a:fld>
            <a:endParaRPr lang="en-US" dirty="0"/>
          </a:p>
        </p:txBody>
      </p:sp>
      <p:sp>
        <p:nvSpPr>
          <p:cNvPr id="6" name="TextBox 5">
            <a:extLst>
              <a:ext uri="{FF2B5EF4-FFF2-40B4-BE49-F238E27FC236}">
                <a16:creationId xmlns:a16="http://schemas.microsoft.com/office/drawing/2014/main" id="{13E4DCB0-B8F8-9CAC-02E0-6A8F47257823}"/>
              </a:ext>
            </a:extLst>
          </p:cNvPr>
          <p:cNvSpPr txBox="1"/>
          <p:nvPr/>
        </p:nvSpPr>
        <p:spPr>
          <a:xfrm>
            <a:off x="5288811" y="1845801"/>
            <a:ext cx="6097772" cy="2540824"/>
          </a:xfrm>
          <a:prstGeom prst="rect">
            <a:avLst/>
          </a:prstGeom>
          <a:noFill/>
        </p:spPr>
        <p:txBody>
          <a:bodyPr wrap="square">
            <a:spAutoFit/>
          </a:bodyPr>
          <a:lstStyle/>
          <a:p>
            <a:pPr marL="342900" lvl="0" indent="-342900">
              <a:lnSpc>
                <a:spcPct val="115000"/>
              </a:lnSpc>
              <a:buFont typeface="+mj-lt"/>
              <a:buAutoNum type="arabicPeriod"/>
            </a:pPr>
            <a:r>
              <a:rPr lang="en-IN" sz="2800" kern="100" dirty="0">
                <a:solidFill>
                  <a:schemeClr val="accent1">
                    <a:lumMod val="50000"/>
                  </a:schemeClr>
                </a:solidFill>
                <a:effectLst/>
                <a:latin typeface="Google Sans"/>
                <a:ea typeface="Calibri" panose="020F0502020204030204" pitchFamily="34" charset="0"/>
                <a:cs typeface="Mangal" panose="02040503050203030202" pitchFamily="18" charset="0"/>
              </a:rPr>
              <a:t>Microsoft Excel office 365 (for EDA)</a:t>
            </a:r>
          </a:p>
          <a:p>
            <a:pPr marL="342900" lvl="0" indent="-342900">
              <a:lnSpc>
                <a:spcPct val="115000"/>
              </a:lnSpc>
              <a:buFont typeface="+mj-lt"/>
              <a:buAutoNum type="arabicPeriod"/>
            </a:pPr>
            <a:r>
              <a:rPr lang="en-IN" sz="2800" kern="100" dirty="0">
                <a:solidFill>
                  <a:schemeClr val="accent1">
                    <a:lumMod val="50000"/>
                  </a:schemeClr>
                </a:solidFill>
                <a:effectLst/>
                <a:latin typeface="Google Sans"/>
                <a:ea typeface="Calibri" panose="020F0502020204030204" pitchFamily="34" charset="0"/>
                <a:cs typeface="Mangal" panose="02040503050203030202" pitchFamily="18" charset="0"/>
              </a:rPr>
              <a:t>Microsoft Power point (For Project presentation)</a:t>
            </a:r>
          </a:p>
          <a:p>
            <a:pPr marL="342900" lvl="0" indent="-342900">
              <a:lnSpc>
                <a:spcPct val="115000"/>
              </a:lnSpc>
              <a:spcAft>
                <a:spcPts val="800"/>
              </a:spcAft>
              <a:buFont typeface="+mj-lt"/>
              <a:buAutoNum type="arabicPeriod"/>
            </a:pPr>
            <a:r>
              <a:rPr lang="en-US" sz="2800" kern="100" dirty="0">
                <a:solidFill>
                  <a:schemeClr val="accent1">
                    <a:lumMod val="50000"/>
                  </a:schemeClr>
                </a:solidFill>
                <a:effectLst/>
                <a:latin typeface="Google Sans"/>
                <a:ea typeface="Calibri" panose="020F0502020204030204" pitchFamily="34" charset="0"/>
                <a:cs typeface="Mangal" panose="02040503050203030202" pitchFamily="18" charset="0"/>
              </a:rPr>
              <a:t>Google chrome (pictures / images and for insights)</a:t>
            </a:r>
            <a:endParaRPr lang="en-IN" sz="2800" kern="100" dirty="0">
              <a:solidFill>
                <a:schemeClr val="accent1">
                  <a:lumMod val="50000"/>
                </a:schemeClr>
              </a:solidFill>
              <a:effectLst/>
              <a:latin typeface="Google Sans"/>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78601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78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2062716" y="447909"/>
            <a:ext cx="7230140" cy="1157820"/>
          </a:xfrm>
          <a:noFill/>
        </p:spPr>
        <p:txBody>
          <a:bodyPr anchor="ctr">
            <a:noAutofit/>
          </a:bodyPr>
          <a:lstStyle/>
          <a:p>
            <a:pPr algn="ctr"/>
            <a:r>
              <a:rPr lang="en-US" sz="6600" dirty="0">
                <a:latin typeface="Google Sans"/>
              </a:rPr>
              <a:t>Objective</a:t>
            </a:r>
          </a:p>
        </p:txBody>
      </p:sp>
      <p:sp>
        <p:nvSpPr>
          <p:cNvPr id="9" name="Slide Number Placeholder 8">
            <a:extLst>
              <a:ext uri="{FF2B5EF4-FFF2-40B4-BE49-F238E27FC236}">
                <a16:creationId xmlns:a16="http://schemas.microsoft.com/office/drawing/2014/main" id="{E6AA7FF5-11CA-8F71-5951-B1099396287A}"/>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7</a:t>
            </a:fld>
            <a:endParaRPr lang="en-US" dirty="0"/>
          </a:p>
        </p:txBody>
      </p:sp>
      <p:sp>
        <p:nvSpPr>
          <p:cNvPr id="10" name="TextBox 9">
            <a:extLst>
              <a:ext uri="{FF2B5EF4-FFF2-40B4-BE49-F238E27FC236}">
                <a16:creationId xmlns:a16="http://schemas.microsoft.com/office/drawing/2014/main" id="{2B131967-DF1A-D996-8C71-7388CEB23518}"/>
              </a:ext>
            </a:extLst>
          </p:cNvPr>
          <p:cNvSpPr txBox="1"/>
          <p:nvPr/>
        </p:nvSpPr>
        <p:spPr>
          <a:xfrm>
            <a:off x="5010553" y="1605729"/>
            <a:ext cx="6428411" cy="3970318"/>
          </a:xfrm>
          <a:prstGeom prst="rect">
            <a:avLst/>
          </a:prstGeom>
          <a:noFill/>
        </p:spPr>
        <p:txBody>
          <a:bodyPr wrap="square">
            <a:spAutoFit/>
          </a:bodyPr>
          <a:lstStyle/>
          <a:p>
            <a:r>
              <a:rPr lang="en-US" sz="2800" dirty="0">
                <a:solidFill>
                  <a:schemeClr val="accent1">
                    <a:lumMod val="50000"/>
                  </a:schemeClr>
                </a:solidFill>
                <a:effectLst/>
                <a:latin typeface="Google Sans"/>
                <a:ea typeface="Calibri" panose="020F0502020204030204" pitchFamily="34" charset="0"/>
                <a:cs typeface="Times New Roman" panose="02020603050405020304" pitchFamily="18" charset="0"/>
              </a:rPr>
              <a:t>To improve user experience and business decisions on a streaming platform, analyze user behavior, preferences, and engagement by tracking metrics like time spent, content watched, and interactions, then identify trends and patterns to optimize content recommendations, platform features, and marketing strategies.</a:t>
            </a:r>
            <a:endParaRPr lang="en-US" sz="2800" dirty="0">
              <a:solidFill>
                <a:schemeClr val="accent1">
                  <a:lumMod val="50000"/>
                </a:schemeClr>
              </a:solidFill>
              <a:latin typeface="Google Sans"/>
            </a:endParaRPr>
          </a:p>
        </p:txBody>
      </p:sp>
      <p:pic>
        <p:nvPicPr>
          <p:cNvPr id="4" name="Picture 3">
            <a:extLst>
              <a:ext uri="{FF2B5EF4-FFF2-40B4-BE49-F238E27FC236}">
                <a16:creationId xmlns:a16="http://schemas.microsoft.com/office/drawing/2014/main" id="{7DD79DC3-C2E0-3E87-33DF-250781F9D6EB}"/>
              </a:ext>
            </a:extLst>
          </p:cNvPr>
          <p:cNvPicPr>
            <a:picLocks noChangeAspect="1"/>
          </p:cNvPicPr>
          <p:nvPr/>
        </p:nvPicPr>
        <p:blipFill>
          <a:blip r:embed="rId2"/>
          <a:srcRect l="393" t="7503" r="1"/>
          <a:stretch/>
        </p:blipFill>
        <p:spPr>
          <a:xfrm>
            <a:off x="914400" y="1871329"/>
            <a:ext cx="3900382" cy="3604437"/>
          </a:xfrm>
          <a:prstGeom prst="rect">
            <a:avLst/>
          </a:prstGeom>
        </p:spPr>
      </p:pic>
      <p:sp>
        <p:nvSpPr>
          <p:cNvPr id="5" name="Rectangle 4">
            <a:extLst>
              <a:ext uri="{FF2B5EF4-FFF2-40B4-BE49-F238E27FC236}">
                <a16:creationId xmlns:a16="http://schemas.microsoft.com/office/drawing/2014/main" id="{5DE2253F-9FDD-C07C-4829-E360C50F635C}"/>
              </a:ext>
            </a:extLst>
          </p:cNvPr>
          <p:cNvSpPr/>
          <p:nvPr/>
        </p:nvSpPr>
        <p:spPr>
          <a:xfrm>
            <a:off x="3508745" y="1871329"/>
            <a:ext cx="1306038" cy="637955"/>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1850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0" y="781"/>
            <a:ext cx="11198032" cy="1145076"/>
          </a:xfrm>
          <a:noFill/>
        </p:spPr>
        <p:txBody>
          <a:bodyPr>
            <a:noAutofit/>
          </a:bodyPr>
          <a:lstStyle/>
          <a:p>
            <a:r>
              <a:rPr lang="en-US" sz="5400" dirty="0">
                <a:latin typeface="Google Sans"/>
              </a:rPr>
              <a:t>1. Subscription &amp; Revenue Analysis</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1180214" y="1555382"/>
            <a:ext cx="9945948" cy="1145076"/>
          </a:xfrm>
          <a:noFill/>
        </p:spPr>
        <p:txBody>
          <a:bodyPr>
            <a:noAutofit/>
          </a:bodyPr>
          <a:lstStyle/>
          <a:p>
            <a:pPr marL="457200" indent="-457200" algn="l">
              <a:buFont typeface="Arial" panose="020B0604020202020204" pitchFamily="34" charset="0"/>
              <a:buChar char="•"/>
            </a:pPr>
            <a:r>
              <a:rPr lang="en-US" b="1" dirty="0">
                <a:latin typeface="Google Sans"/>
              </a:rPr>
              <a:t>Monthly revenue based on different subscription plans</a:t>
            </a:r>
            <a:r>
              <a:rPr lang="en-US" dirty="0">
                <a:latin typeface="Google Sans"/>
              </a:rPr>
              <a:t>. </a:t>
            </a:r>
          </a:p>
        </p:txBody>
      </p:sp>
      <p:sp>
        <p:nvSpPr>
          <p:cNvPr id="5" name="TextBox 4">
            <a:extLst>
              <a:ext uri="{FF2B5EF4-FFF2-40B4-BE49-F238E27FC236}">
                <a16:creationId xmlns:a16="http://schemas.microsoft.com/office/drawing/2014/main" id="{B33A30BF-3CC5-B6A4-A215-BCCA01BA86DF}"/>
              </a:ext>
            </a:extLst>
          </p:cNvPr>
          <p:cNvSpPr txBox="1"/>
          <p:nvPr/>
        </p:nvSpPr>
        <p:spPr>
          <a:xfrm>
            <a:off x="1252083" y="2700414"/>
            <a:ext cx="9945949" cy="1384995"/>
          </a:xfrm>
          <a:prstGeom prst="rect">
            <a:avLst/>
          </a:prstGeom>
          <a:noFill/>
        </p:spPr>
        <p:txBody>
          <a:bodyPr wrap="square">
            <a:spAutoFit/>
          </a:bodyPr>
          <a:lstStyle/>
          <a:p>
            <a:r>
              <a:rPr lang="en-US" sz="2800" b="0" i="0" dirty="0">
                <a:solidFill>
                  <a:schemeClr val="accent1">
                    <a:lumMod val="50000"/>
                  </a:schemeClr>
                </a:solidFill>
                <a:effectLst/>
                <a:latin typeface="Google Sans"/>
              </a:rPr>
              <a:t>To calculate monthly revenue from subscription plans, multiply the number of </a:t>
            </a:r>
            <a:r>
              <a:rPr lang="en-US" sz="2800" b="1" i="0" dirty="0">
                <a:solidFill>
                  <a:schemeClr val="accent1">
                    <a:lumMod val="50000"/>
                  </a:schemeClr>
                </a:solidFill>
                <a:effectLst/>
                <a:latin typeface="Google Sans"/>
              </a:rPr>
              <a:t>active subscribers </a:t>
            </a:r>
            <a:r>
              <a:rPr lang="en-US" sz="2800" b="0" i="0" dirty="0">
                <a:solidFill>
                  <a:schemeClr val="accent1">
                    <a:lumMod val="50000"/>
                  </a:schemeClr>
                </a:solidFill>
                <a:effectLst/>
                <a:latin typeface="Google Sans"/>
              </a:rPr>
              <a:t>for each plan by their respective </a:t>
            </a:r>
            <a:r>
              <a:rPr lang="en-US" sz="2800" b="1" i="0" dirty="0">
                <a:solidFill>
                  <a:schemeClr val="accent1">
                    <a:lumMod val="50000"/>
                  </a:schemeClr>
                </a:solidFill>
                <a:effectLst/>
                <a:latin typeface="Google Sans"/>
              </a:rPr>
              <a:t>monthly fee</a:t>
            </a:r>
            <a:r>
              <a:rPr lang="en-US" sz="2800" b="0" i="0" dirty="0">
                <a:solidFill>
                  <a:schemeClr val="accent1">
                    <a:lumMod val="50000"/>
                  </a:schemeClr>
                </a:solidFill>
                <a:effectLst/>
                <a:latin typeface="Google Sans"/>
              </a:rPr>
              <a:t>, then sum the results across all plans. </a:t>
            </a:r>
            <a:endParaRPr lang="en-US" sz="2800" dirty="0">
              <a:solidFill>
                <a:schemeClr val="accent1">
                  <a:lumMod val="50000"/>
                </a:schemeClr>
              </a:solidFill>
              <a:latin typeface="Google Sans"/>
            </a:endParaRPr>
          </a:p>
        </p:txBody>
      </p:sp>
      <p:sp>
        <p:nvSpPr>
          <p:cNvPr id="7" name="TextBox 6">
            <a:extLst>
              <a:ext uri="{FF2B5EF4-FFF2-40B4-BE49-F238E27FC236}">
                <a16:creationId xmlns:a16="http://schemas.microsoft.com/office/drawing/2014/main" id="{9F0233DA-7325-F37C-64A4-B007AD02BFC4}"/>
              </a:ext>
            </a:extLst>
          </p:cNvPr>
          <p:cNvSpPr txBox="1"/>
          <p:nvPr/>
        </p:nvSpPr>
        <p:spPr>
          <a:xfrm>
            <a:off x="1252082" y="4425134"/>
            <a:ext cx="9748997" cy="1754968"/>
          </a:xfrm>
          <a:prstGeom prst="rect">
            <a:avLst/>
          </a:prstGeom>
          <a:noFill/>
        </p:spPr>
        <p:txBody>
          <a:bodyPr wrap="square">
            <a:spAutoFit/>
          </a:bodyPr>
          <a:lstStyle/>
          <a:p>
            <a:pPr marL="0" marR="0">
              <a:lnSpc>
                <a:spcPct val="115000"/>
              </a:lnSpc>
              <a:spcAft>
                <a:spcPts val="800"/>
              </a:spcAft>
              <a:buNone/>
            </a:pPr>
            <a:r>
              <a:rPr lang="en-US" sz="2800" dirty="0">
                <a:latin typeface="Google Sans"/>
              </a:rPr>
              <a:t>Monthly revenue     = Monthly Price * Total Active User</a:t>
            </a:r>
          </a:p>
          <a:p>
            <a:pPr marL="0" marR="0">
              <a:lnSpc>
                <a:spcPct val="115000"/>
              </a:lnSpc>
              <a:spcAft>
                <a:spcPts val="800"/>
              </a:spcAft>
              <a:buNone/>
            </a:pPr>
            <a:r>
              <a:rPr lang="en-US" sz="2800" dirty="0">
                <a:latin typeface="Google Sans"/>
              </a:rPr>
              <a:t>                                     = (7.99* 1000= ₹ 7,990.00)</a:t>
            </a:r>
          </a:p>
          <a:p>
            <a:pPr marL="0" marR="0">
              <a:lnSpc>
                <a:spcPct val="115000"/>
              </a:lnSpc>
              <a:spcAft>
                <a:spcPts val="800"/>
              </a:spcAft>
              <a:buNone/>
            </a:pPr>
            <a:r>
              <a:rPr lang="en-US" sz="2800" dirty="0">
                <a:latin typeface="Google Sans"/>
              </a:rPr>
              <a:t>Sum across all plans = ₹ 12,026,000.00</a:t>
            </a:r>
          </a:p>
        </p:txBody>
      </p:sp>
    </p:spTree>
    <p:extLst>
      <p:ext uri="{BB962C8B-B14F-4D97-AF65-F5344CB8AC3E}">
        <p14:creationId xmlns:p14="http://schemas.microsoft.com/office/powerpoint/2010/main" val="118503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3000">
              <a:schemeClr val="bg2"/>
            </a:gs>
            <a:gs pos="59000">
              <a:schemeClr val="tx2">
                <a:lumMod val="90000"/>
                <a:alpha val="65163"/>
              </a:schemeClr>
            </a:gs>
          </a:gsLst>
          <a:lin ang="19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0494" y="571999"/>
            <a:ext cx="10018673" cy="588189"/>
          </a:xfrm>
          <a:noFill/>
        </p:spPr>
        <p:txBody>
          <a:bodyPr anchor="b">
            <a:noAutofit/>
          </a:bodyPr>
          <a:lstStyle/>
          <a:p>
            <a:pPr marL="457200" indent="-457200">
              <a:buFont typeface="Arial" panose="020B0604020202020204" pitchFamily="34" charset="0"/>
              <a:buChar char="•"/>
            </a:pPr>
            <a:r>
              <a:rPr lang="en-US" sz="3200" dirty="0">
                <a:latin typeface="Google Sans"/>
              </a:rPr>
              <a:t>Distribution of users across different price tiers. </a:t>
            </a:r>
          </a:p>
        </p:txBody>
      </p:sp>
      <p:sp>
        <p:nvSpPr>
          <p:cNvPr id="10" name="Slide Number Placeholder 9">
            <a:extLst>
              <a:ext uri="{FF2B5EF4-FFF2-40B4-BE49-F238E27FC236}">
                <a16:creationId xmlns:a16="http://schemas.microsoft.com/office/drawing/2014/main" id="{FD7B9109-9E17-1A7A-3A9A-0F1C07BF36A3}"/>
              </a:ext>
            </a:extLst>
          </p:cNvPr>
          <p:cNvSpPr>
            <a:spLocks noGrp="1"/>
          </p:cNvSpPr>
          <p:nvPr>
            <p:ph type="sldNum" sz="quarter" idx="12"/>
          </p:nvPr>
        </p:nvSpPr>
        <p:spPr>
          <a:xfrm>
            <a:off x="9375912" y="6563001"/>
            <a:ext cx="2743200" cy="228600"/>
          </a:xfrm>
        </p:spPr>
        <p:txBody>
          <a:bodyPr/>
          <a:lstStyle/>
          <a:p>
            <a:fld id="{CBD12358-51D2-46B3-9BDE-DF29528B9454}" type="slidenum">
              <a:rPr lang="en-US" smtClean="0"/>
              <a:pPr/>
              <a:t>9</a:t>
            </a:fld>
            <a:endParaRPr lang="en-US" dirty="0"/>
          </a:p>
        </p:txBody>
      </p:sp>
      <p:sp>
        <p:nvSpPr>
          <p:cNvPr id="11" name="TextBox 10">
            <a:extLst>
              <a:ext uri="{FF2B5EF4-FFF2-40B4-BE49-F238E27FC236}">
                <a16:creationId xmlns:a16="http://schemas.microsoft.com/office/drawing/2014/main" id="{89DBC70E-70ED-18F4-B5EB-1DE4717D212D}"/>
              </a:ext>
            </a:extLst>
          </p:cNvPr>
          <p:cNvSpPr txBox="1"/>
          <p:nvPr/>
        </p:nvSpPr>
        <p:spPr>
          <a:xfrm>
            <a:off x="1041991" y="1190400"/>
            <a:ext cx="10196624" cy="1815882"/>
          </a:xfrm>
          <a:prstGeom prst="rect">
            <a:avLst/>
          </a:prstGeom>
          <a:noFill/>
        </p:spPr>
        <p:txBody>
          <a:bodyPr wrap="square">
            <a:spAutoFit/>
          </a:bodyPr>
          <a:lstStyle/>
          <a:p>
            <a:r>
              <a:rPr lang="en-US" sz="2800" b="0" i="0" dirty="0">
                <a:solidFill>
                  <a:schemeClr val="accent1">
                    <a:lumMod val="50000"/>
                  </a:schemeClr>
                </a:solidFill>
                <a:effectLst/>
                <a:latin typeface="Google Sans"/>
              </a:rPr>
              <a:t>Tiered pricing involves dividing customers into groups based on factors like Favorite Genre as per Customer and assigning different Monthly prices to each group. This allows businesses to offer flexible pricing options and cater to diverse customer needs. </a:t>
            </a:r>
            <a:endParaRPr lang="en-US" sz="2800" dirty="0">
              <a:solidFill>
                <a:schemeClr val="accent1">
                  <a:lumMod val="50000"/>
                </a:schemeClr>
              </a:solidFill>
              <a:latin typeface="Google Sans"/>
            </a:endParaRPr>
          </a:p>
        </p:txBody>
      </p:sp>
      <p:graphicFrame>
        <p:nvGraphicFramePr>
          <p:cNvPr id="3" name="Chart 2">
            <a:extLst>
              <a:ext uri="{FF2B5EF4-FFF2-40B4-BE49-F238E27FC236}">
                <a16:creationId xmlns:a16="http://schemas.microsoft.com/office/drawing/2014/main" id="{B0836086-42AE-6FDA-DC50-38D388B95196}"/>
              </a:ext>
            </a:extLst>
          </p:cNvPr>
          <p:cNvGraphicFramePr>
            <a:graphicFrameLocks/>
          </p:cNvGraphicFramePr>
          <p:nvPr>
            <p:extLst>
              <p:ext uri="{D42A27DB-BD31-4B8C-83A1-F6EECF244321}">
                <p14:modId xmlns:p14="http://schemas.microsoft.com/office/powerpoint/2010/main" val="888974946"/>
              </p:ext>
            </p:extLst>
          </p:nvPr>
        </p:nvGraphicFramePr>
        <p:xfrm>
          <a:off x="595908" y="3036494"/>
          <a:ext cx="6983243" cy="355755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7AA29FD4-DF85-0C75-6F62-7B077AA33A47}"/>
              </a:ext>
            </a:extLst>
          </p:cNvPr>
          <p:cNvSpPr txBox="1"/>
          <p:nvPr/>
        </p:nvSpPr>
        <p:spPr>
          <a:xfrm>
            <a:off x="7594246" y="3420831"/>
            <a:ext cx="3563331" cy="2246769"/>
          </a:xfrm>
          <a:prstGeom prst="rect">
            <a:avLst/>
          </a:prstGeom>
          <a:noFill/>
        </p:spPr>
        <p:txBody>
          <a:bodyPr wrap="square" rtlCol="0">
            <a:spAutoFit/>
          </a:bodyPr>
          <a:lstStyle/>
          <a:p>
            <a:r>
              <a:rPr lang="en-US" sz="2000" dirty="0">
                <a:solidFill>
                  <a:schemeClr val="accent2">
                    <a:lumMod val="10000"/>
                  </a:schemeClr>
                </a:solidFill>
                <a:latin typeface="Google Sans"/>
              </a:rPr>
              <a:t>In this data set Tier 7.99 Drama with 59 points , in Tier 11.99 Horror with 56 points and in Tier 15.99 Comedy with 54 points. So, the most preferred tire is 11.99 where all genre are more or less equally watched by users.</a:t>
            </a:r>
          </a:p>
        </p:txBody>
      </p:sp>
    </p:spTree>
    <p:extLst>
      <p:ext uri="{BB962C8B-B14F-4D97-AF65-F5344CB8AC3E}">
        <p14:creationId xmlns:p14="http://schemas.microsoft.com/office/powerpoint/2010/main" val="3666674671"/>
      </p:ext>
    </p:extLst>
  </p:cSld>
  <p:clrMapOvr>
    <a:masterClrMapping/>
  </p:clrMapOvr>
</p:sld>
</file>

<file path=ppt/theme/theme1.xml><?xml version="1.0" encoding="utf-8"?>
<a:theme xmlns:a="http://schemas.openxmlformats.org/drawingml/2006/main" name="Custom">
  <a:themeElements>
    <a:clrScheme name="Blue spheres">
      <a:dk1>
        <a:srgbClr val="000000"/>
      </a:dk1>
      <a:lt1>
        <a:srgbClr val="FFFFFF"/>
      </a:lt1>
      <a:dk2>
        <a:srgbClr val="E3E7ED"/>
      </a:dk2>
      <a:lt2>
        <a:srgbClr val="E8E8E8"/>
      </a:lt2>
      <a:accent1>
        <a:srgbClr val="7673F7"/>
      </a:accent1>
      <a:accent2>
        <a:srgbClr val="B8C2FD"/>
      </a:accent2>
      <a:accent3>
        <a:srgbClr val="DFE3FC"/>
      </a:accent3>
      <a:accent4>
        <a:srgbClr val="55B3FD"/>
      </a:accent4>
      <a:accent5>
        <a:srgbClr val="99F7F7"/>
      </a:accent5>
      <a:accent6>
        <a:srgbClr val="FEE43F"/>
      </a:accent6>
      <a:hlink>
        <a:srgbClr val="467886"/>
      </a:hlink>
      <a:folHlink>
        <a:srgbClr val="96607D"/>
      </a:folHlink>
    </a:clrScheme>
    <a:fontScheme name="Custom 23">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076243_win32_CP_V3" id="{81AB0711-29F9-49D0-8A73-16AF25FD4C08}" vid="{D5AD44AB-53B9-4654-A4F8-1821A28F2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567F3CB5-3475-4129-AB60-D0C937DE91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Blue spheres presentation</Template>
  <TotalTime>4052</TotalTime>
  <Words>1683</Words>
  <Application>Microsoft Office PowerPoint</Application>
  <PresentationFormat>Widescreen</PresentationFormat>
  <Paragraphs>168</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Calibri</vt:lpstr>
      <vt:lpstr>Google Sans</vt:lpstr>
      <vt:lpstr>Wingdings 3</vt:lpstr>
      <vt:lpstr>Custom</vt:lpstr>
      <vt:lpstr>Project .1</vt:lpstr>
      <vt:lpstr>Streaming Service User Analysis</vt:lpstr>
      <vt:lpstr>Introduction </vt:lpstr>
      <vt:lpstr>Approach</vt:lpstr>
      <vt:lpstr>Data Cleaning steps-</vt:lpstr>
      <vt:lpstr>Tech-Stack Used</vt:lpstr>
      <vt:lpstr>Objective</vt:lpstr>
      <vt:lpstr>1. Subscription &amp; Revenue Analysis</vt:lpstr>
      <vt:lpstr>Distribution of users across different price tiers.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Anshuka Gautam</cp:lastModifiedBy>
  <cp:revision>7</cp:revision>
  <dcterms:created xsi:type="dcterms:W3CDTF">2025-04-10T07:42:20Z</dcterms:created>
  <dcterms:modified xsi:type="dcterms:W3CDTF">2025-04-15T16:30:55Z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